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7"/>
  </p:notesMasterIdLst>
  <p:sldIdLst>
    <p:sldId id="256" r:id="rId2"/>
    <p:sldId id="423" r:id="rId3"/>
    <p:sldId id="510" r:id="rId4"/>
    <p:sldId id="445" r:id="rId5"/>
    <p:sldId id="318" r:id="rId6"/>
    <p:sldId id="426" r:id="rId7"/>
    <p:sldId id="446" r:id="rId8"/>
    <p:sldId id="447" r:id="rId9"/>
    <p:sldId id="427" r:id="rId10"/>
    <p:sldId id="443" r:id="rId11"/>
    <p:sldId id="444" r:id="rId12"/>
    <p:sldId id="428" r:id="rId13"/>
    <p:sldId id="257" r:id="rId14"/>
    <p:sldId id="260" r:id="rId15"/>
    <p:sldId id="403" r:id="rId16"/>
    <p:sldId id="404" r:id="rId17"/>
    <p:sldId id="405" r:id="rId18"/>
    <p:sldId id="406" r:id="rId19"/>
    <p:sldId id="407" r:id="rId20"/>
    <p:sldId id="408" r:id="rId21"/>
    <p:sldId id="413" r:id="rId22"/>
    <p:sldId id="414" r:id="rId23"/>
    <p:sldId id="412" r:id="rId24"/>
    <p:sldId id="416" r:id="rId25"/>
    <p:sldId id="415" r:id="rId26"/>
    <p:sldId id="417" r:id="rId27"/>
    <p:sldId id="418" r:id="rId28"/>
    <p:sldId id="419" r:id="rId29"/>
    <p:sldId id="420" r:id="rId30"/>
    <p:sldId id="483" r:id="rId31"/>
    <p:sldId id="484" r:id="rId32"/>
    <p:sldId id="485" r:id="rId33"/>
    <p:sldId id="486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320" r:id="rId42"/>
    <p:sldId id="425" r:id="rId43"/>
    <p:sldId id="448" r:id="rId44"/>
    <p:sldId id="449" r:id="rId45"/>
    <p:sldId id="450" r:id="rId46"/>
    <p:sldId id="452" r:id="rId47"/>
    <p:sldId id="321" r:id="rId48"/>
    <p:sldId id="388" r:id="rId49"/>
    <p:sldId id="389" r:id="rId50"/>
    <p:sldId id="390" r:id="rId51"/>
    <p:sldId id="391" r:id="rId52"/>
    <p:sldId id="392" r:id="rId53"/>
    <p:sldId id="393" r:id="rId54"/>
    <p:sldId id="310" r:id="rId55"/>
    <p:sldId id="373" r:id="rId56"/>
    <p:sldId id="374" r:id="rId57"/>
    <p:sldId id="375" r:id="rId58"/>
    <p:sldId id="346" r:id="rId59"/>
    <p:sldId id="305" r:id="rId60"/>
    <p:sldId id="384" r:id="rId61"/>
    <p:sldId id="311" r:id="rId62"/>
    <p:sldId id="329" r:id="rId63"/>
    <p:sldId id="312" r:id="rId64"/>
    <p:sldId id="316" r:id="rId65"/>
    <p:sldId id="383" r:id="rId66"/>
    <p:sldId id="455" r:id="rId67"/>
    <p:sldId id="337" r:id="rId68"/>
    <p:sldId id="323" r:id="rId69"/>
    <p:sldId id="324" r:id="rId70"/>
    <p:sldId id="333" r:id="rId71"/>
    <p:sldId id="372" r:id="rId72"/>
    <p:sldId id="378" r:id="rId73"/>
    <p:sldId id="379" r:id="rId74"/>
    <p:sldId id="339" r:id="rId75"/>
    <p:sldId id="457" r:id="rId76"/>
    <p:sldId id="458" r:id="rId77"/>
    <p:sldId id="459" r:id="rId78"/>
    <p:sldId id="344" r:id="rId79"/>
    <p:sldId id="456" r:id="rId80"/>
    <p:sldId id="382" r:id="rId81"/>
    <p:sldId id="356" r:id="rId82"/>
    <p:sldId id="386" r:id="rId83"/>
    <p:sldId id="381" r:id="rId84"/>
    <p:sldId id="347" r:id="rId85"/>
    <p:sldId id="487" r:id="rId86"/>
    <p:sldId id="394" r:id="rId87"/>
    <p:sldId id="421" r:id="rId88"/>
    <p:sldId id="422" r:id="rId89"/>
    <p:sldId id="488" r:id="rId90"/>
    <p:sldId id="504" r:id="rId91"/>
    <p:sldId id="505" r:id="rId92"/>
    <p:sldId id="498" r:id="rId93"/>
    <p:sldId id="499" r:id="rId94"/>
    <p:sldId id="490" r:id="rId95"/>
    <p:sldId id="494" r:id="rId96"/>
    <p:sldId id="495" r:id="rId97"/>
    <p:sldId id="489" r:id="rId98"/>
    <p:sldId id="492" r:id="rId99"/>
    <p:sldId id="493" r:id="rId100"/>
    <p:sldId id="491" r:id="rId101"/>
    <p:sldId id="512" r:id="rId102"/>
    <p:sldId id="513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511" r:id="rId112"/>
    <p:sldId id="261" r:id="rId113"/>
    <p:sldId id="481" r:id="rId114"/>
    <p:sldId id="482" r:id="rId115"/>
    <p:sldId id="503" r:id="rId116"/>
    <p:sldId id="349" r:id="rId117"/>
    <p:sldId id="462" r:id="rId118"/>
    <p:sldId id="342" r:id="rId119"/>
    <p:sldId id="361" r:id="rId120"/>
    <p:sldId id="362" r:id="rId121"/>
    <p:sldId id="366" r:id="rId122"/>
    <p:sldId id="262" r:id="rId123"/>
    <p:sldId id="264" r:id="rId124"/>
    <p:sldId id="463" r:id="rId125"/>
    <p:sldId id="464" r:id="rId126"/>
    <p:sldId id="465" r:id="rId127"/>
    <p:sldId id="470" r:id="rId128"/>
    <p:sldId id="265" r:id="rId129"/>
    <p:sldId id="267" r:id="rId130"/>
    <p:sldId id="266" r:id="rId131"/>
    <p:sldId id="268" r:id="rId132"/>
    <p:sldId id="330" r:id="rId133"/>
    <p:sldId id="269" r:id="rId134"/>
    <p:sldId id="270" r:id="rId135"/>
    <p:sldId id="271" r:id="rId136"/>
    <p:sldId id="355" r:id="rId137"/>
    <p:sldId id="273" r:id="rId138"/>
    <p:sldId id="274" r:id="rId139"/>
    <p:sldId id="277" r:id="rId140"/>
    <p:sldId id="275" r:id="rId141"/>
    <p:sldId id="280" r:id="rId142"/>
    <p:sldId id="295" r:id="rId143"/>
    <p:sldId id="281" r:id="rId144"/>
    <p:sldId id="358" r:id="rId145"/>
    <p:sldId id="345" r:id="rId146"/>
    <p:sldId id="508" r:id="rId147"/>
    <p:sldId id="507" r:id="rId148"/>
    <p:sldId id="509" r:id="rId149"/>
    <p:sldId id="506" r:id="rId150"/>
    <p:sldId id="500" r:id="rId151"/>
    <p:sldId id="475" r:id="rId152"/>
    <p:sldId id="476" r:id="rId153"/>
    <p:sldId id="350" r:id="rId154"/>
    <p:sldId id="359" r:id="rId155"/>
    <p:sldId id="363" r:id="rId156"/>
    <p:sldId id="364" r:id="rId157"/>
    <p:sldId id="365" r:id="rId158"/>
    <p:sldId id="369" r:id="rId159"/>
    <p:sldId id="370" r:id="rId160"/>
    <p:sldId id="371" r:id="rId161"/>
    <p:sldId id="368" r:id="rId162"/>
    <p:sldId id="282" r:id="rId163"/>
    <p:sldId id="380" r:id="rId164"/>
    <p:sldId id="431" r:id="rId165"/>
    <p:sldId id="432" r:id="rId166"/>
  </p:sldIdLst>
  <p:sldSz cx="12192000" cy="6858000"/>
  <p:notesSz cx="6858000" cy="9144000"/>
  <p:embeddedFontLst>
    <p:embeddedFont>
      <p:font typeface="Cambria Math" panose="02040503050406030204" pitchFamily="18" charset="0"/>
      <p:regular r:id="rId168"/>
    </p:embeddedFont>
    <p:embeddedFont>
      <p:font typeface="Calibri Light" panose="020F0302020204030204" pitchFamily="34" charset="0"/>
      <p:regular r:id="rId169"/>
      <p:italic r:id="rId170"/>
    </p:embeddedFont>
    <p:embeddedFont>
      <p:font typeface="Source Code Pro Light" panose="020B0409030403020204" pitchFamily="49" charset="0"/>
      <p:regular r:id="rId171"/>
    </p:embeddedFont>
    <p:embeddedFont>
      <p:font typeface="Consolas" panose="020B0609020204030204" pitchFamily="49" charset="0"/>
      <p:regular r:id="rId172"/>
      <p:bold r:id="rId173"/>
      <p:italic r:id="rId174"/>
      <p:boldItalic r:id="rId175"/>
    </p:embeddedFont>
    <p:embeddedFont>
      <p:font typeface="Calibri" panose="020F0502020204030204" pitchFamily="34" charset="0"/>
      <p:regular r:id="rId176"/>
      <p:bold r:id="rId177"/>
      <p:italic r:id="rId178"/>
      <p:boldItalic r:id="rId17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7" name="Stephen Hill" initials="SJH [105]" lastIdx="1" clrIdx="106">
    <p:extLst/>
  </p:cmAuthor>
  <p:cmAuthor id="1" name="Jorge Jimenez" initials="JJ" lastIdx="1" clrIdx="0">
    <p:extLst/>
  </p:cmAuthor>
  <p:cmAuthor id="108" name="Stephen Hill" initials="SJH [106]" lastIdx="1" clrIdx="107">
    <p:extLst/>
  </p:cmAuthor>
  <p:cmAuthor id="2" name="Stephen Hill" initials="SJH" lastIdx="1" clrIdx="1">
    <p:extLst/>
  </p:cmAuthor>
  <p:cmAuthor id="109" name="Stephen Hill" initials="SJH [107]" lastIdx="1" clrIdx="108">
    <p:extLst/>
  </p:cmAuthor>
  <p:cmAuthor id="3" name="Stephen Hill" initials="SJH [2]" lastIdx="1" clrIdx="2">
    <p:extLst/>
  </p:cmAuthor>
  <p:cmAuthor id="110" name="Stephen Hill" initials="SJH [108]" lastIdx="1" clrIdx="109">
    <p:extLst/>
  </p:cmAuthor>
  <p:cmAuthor id="4" name="Stephen Hill" initials="SJH [3]" lastIdx="1" clrIdx="3">
    <p:extLst/>
  </p:cmAuthor>
  <p:cmAuthor id="111" name="Stephen Hill" initials="SJH [109]" lastIdx="1" clrIdx="110">
    <p:extLst/>
  </p:cmAuthor>
  <p:cmAuthor id="5" name="Stephen Hill" initials="SJH [4]" lastIdx="1" clrIdx="4">
    <p:extLst/>
  </p:cmAuthor>
  <p:cmAuthor id="112" name="Stephen Hill" initials="SJH [110]" lastIdx="1" clrIdx="111">
    <p:extLst/>
  </p:cmAuthor>
  <p:cmAuthor id="6" name="Stephen Hill" initials="SJH [5]" lastIdx="1" clrIdx="5">
    <p:extLst/>
  </p:cmAuthor>
  <p:cmAuthor id="113" name="Stephen Hill" initials="SJH [111]" lastIdx="1" clrIdx="112">
    <p:extLst/>
  </p:cmAuthor>
  <p:cmAuthor id="7" name="Stephen Hill" initials="SJH [6]" lastIdx="1" clrIdx="6">
    <p:extLst/>
  </p:cmAuthor>
  <p:cmAuthor id="114" name="Stephen Hill" initials="SJH [112]" lastIdx="1" clrIdx="113">
    <p:extLst/>
  </p:cmAuthor>
  <p:cmAuthor id="8" name="Stephen Hill" initials="SJH [7]" lastIdx="1" clrIdx="7">
    <p:extLst/>
  </p:cmAuthor>
  <p:cmAuthor id="115" name="Stephen Hill" initials="SJH [113]" lastIdx="1" clrIdx="114">
    <p:extLst/>
  </p:cmAuthor>
  <p:cmAuthor id="9" name="Stephen Hill" initials="SJH [8]" lastIdx="1" clrIdx="8">
    <p:extLst/>
  </p:cmAuthor>
  <p:cmAuthor id="116" name="Pesce, Angelo" initials="PA" lastIdx="3" clrIdx="115"/>
  <p:cmAuthor id="10" name="Stephen Hill" initials="SJH [9]" lastIdx="1" clrIdx="9">
    <p:extLst/>
  </p:cmAuthor>
  <p:cmAuthor id="11" name="Stephen Hill" initials="SJH [10]" lastIdx="1" clrIdx="10">
    <p:extLst/>
  </p:cmAuthor>
  <p:cmAuthor id="12" name="Stephen Hill" initials="SJH [11]" lastIdx="1" clrIdx="11">
    <p:extLst/>
  </p:cmAuthor>
  <p:cmAuthor id="13" name="Stephen Hill" initials="SJH [12]" lastIdx="1" clrIdx="12">
    <p:extLst/>
  </p:cmAuthor>
  <p:cmAuthor id="14" name="Stephen Hill" initials="SJH [13]" lastIdx="1" clrIdx="13">
    <p:extLst/>
  </p:cmAuthor>
  <p:cmAuthor id="15" name="Stephen Hill" initials="SJH [14]" lastIdx="1" clrIdx="14">
    <p:extLst/>
  </p:cmAuthor>
  <p:cmAuthor id="16" name="Stephen Hill" initials="SJH [15]" lastIdx="1" clrIdx="15">
    <p:extLst/>
  </p:cmAuthor>
  <p:cmAuthor id="17" name="Stephen Hill" initials="SJH [16]" lastIdx="1" clrIdx="16">
    <p:extLst/>
  </p:cmAuthor>
  <p:cmAuthor id="18" name="Stephen Hill" initials="SJH [17]" lastIdx="1" clrIdx="17">
    <p:extLst/>
  </p:cmAuthor>
  <p:cmAuthor id="19" name="Stephen Hill" initials="SJH [18]" lastIdx="1" clrIdx="18">
    <p:extLst/>
  </p:cmAuthor>
  <p:cmAuthor id="20" name="Stephen Hill" initials="SJH [19]" lastIdx="1" clrIdx="19">
    <p:extLst/>
  </p:cmAuthor>
  <p:cmAuthor id="21" name="Stephen Hill" initials="SJH [20]" lastIdx="1" clrIdx="20">
    <p:extLst/>
  </p:cmAuthor>
  <p:cmAuthor id="22" name="Stephen Hill" initials="SJH [21]" lastIdx="1" clrIdx="21">
    <p:extLst/>
  </p:cmAuthor>
  <p:cmAuthor id="23" name="Stephen Hill" initials="SJH [22]" lastIdx="1" clrIdx="22">
    <p:extLst/>
  </p:cmAuthor>
  <p:cmAuthor id="24" name="Stephen Hill" initials="SJH [23]" lastIdx="1" clrIdx="23">
    <p:extLst/>
  </p:cmAuthor>
  <p:cmAuthor id="25" name="Stephen Hill" initials="SJH [24]" lastIdx="1" clrIdx="24">
    <p:extLst/>
  </p:cmAuthor>
  <p:cmAuthor id="26" name="Stephen Hill" initials="SJH [25]" lastIdx="1" clrIdx="25">
    <p:extLst/>
  </p:cmAuthor>
  <p:cmAuthor id="27" name="Stephen Hill" initials="SJH [26]" lastIdx="1" clrIdx="26">
    <p:extLst/>
  </p:cmAuthor>
  <p:cmAuthor id="28" name="Stephen Hill" initials="SJH [27]" lastIdx="1" clrIdx="27">
    <p:extLst/>
  </p:cmAuthor>
  <p:cmAuthor id="29" name="Stephen Hill" initials="SJH [28]" lastIdx="1" clrIdx="28">
    <p:extLst/>
  </p:cmAuthor>
  <p:cmAuthor id="30" name="Stephen Hill" initials="SJH [29]" lastIdx="1" clrIdx="29">
    <p:extLst/>
  </p:cmAuthor>
  <p:cmAuthor id="31" name="Stephen Hill" initials="SJH [30]" lastIdx="1" clrIdx="30">
    <p:extLst/>
  </p:cmAuthor>
  <p:cmAuthor id="32" name="Stephen Hill" initials="SJH [31]" lastIdx="1" clrIdx="31">
    <p:extLst/>
  </p:cmAuthor>
  <p:cmAuthor id="33" name="Stephen Hill" initials="SJH [32]" lastIdx="1" clrIdx="32">
    <p:extLst/>
  </p:cmAuthor>
  <p:cmAuthor id="34" name="Stephen Hill" initials="SJH [33]" lastIdx="1" clrIdx="33">
    <p:extLst/>
  </p:cmAuthor>
  <p:cmAuthor id="35" name="Stephen Hill" initials="SJH [34]" lastIdx="1" clrIdx="34">
    <p:extLst/>
  </p:cmAuthor>
  <p:cmAuthor id="36" name="Stephen Hill" initials="SJH [35]" lastIdx="1" clrIdx="35">
    <p:extLst/>
  </p:cmAuthor>
  <p:cmAuthor id="37" name="Stephen Hill" initials="SJH [36]" lastIdx="1" clrIdx="36">
    <p:extLst/>
  </p:cmAuthor>
  <p:cmAuthor id="38" name="Stephen Hill" initials="SJH [37]" lastIdx="1" clrIdx="37">
    <p:extLst/>
  </p:cmAuthor>
  <p:cmAuthor id="39" name="Stephen Hill" initials="SJH [38]" lastIdx="1" clrIdx="38">
    <p:extLst/>
  </p:cmAuthor>
  <p:cmAuthor id="40" name="Stephen Hill" initials="SJH [39]" lastIdx="1" clrIdx="39">
    <p:extLst/>
  </p:cmAuthor>
  <p:cmAuthor id="41" name="Stephen Hill" initials="SJH [40]" lastIdx="1" clrIdx="40">
    <p:extLst/>
  </p:cmAuthor>
  <p:cmAuthor id="42" name="Stephen Hill" initials="SJH [41]" lastIdx="1" clrIdx="41">
    <p:extLst/>
  </p:cmAuthor>
  <p:cmAuthor id="43" name="Stephen Hill" initials="SJH [42]" lastIdx="1" clrIdx="42">
    <p:extLst/>
  </p:cmAuthor>
  <p:cmAuthor id="44" name="Stephen Hill" initials="SJH [43]" lastIdx="1" clrIdx="43">
    <p:extLst/>
  </p:cmAuthor>
  <p:cmAuthor id="45" name="Stephen Hill" initials="SJH [44]" lastIdx="1" clrIdx="44">
    <p:extLst/>
  </p:cmAuthor>
  <p:cmAuthor id="46" name="Stephen Hill" initials="SJH [45]" lastIdx="1" clrIdx="45">
    <p:extLst/>
  </p:cmAuthor>
  <p:cmAuthor id="47" name="Stephen Hill" initials="SJH [46]" lastIdx="1" clrIdx="46">
    <p:extLst/>
  </p:cmAuthor>
  <p:cmAuthor id="48" name="Stephen Hill" initials="SJH [47]" lastIdx="1" clrIdx="47">
    <p:extLst/>
  </p:cmAuthor>
  <p:cmAuthor id="49" name="Stephen Hill" initials="SJH [48]" lastIdx="1" clrIdx="48">
    <p:extLst/>
  </p:cmAuthor>
  <p:cmAuthor id="50" name="Stephen Hill" initials="SJH [49]" lastIdx="1" clrIdx="49">
    <p:extLst/>
  </p:cmAuthor>
  <p:cmAuthor id="51" name="Stephen Hill" initials="SJH [50]" lastIdx="1" clrIdx="50">
    <p:extLst/>
  </p:cmAuthor>
  <p:cmAuthor id="52" name="Stephen Hill" initials="SJH [51]" lastIdx="1" clrIdx="51">
    <p:extLst/>
  </p:cmAuthor>
  <p:cmAuthor id="53" name="Stephen Hill" initials="SJH [52]" lastIdx="1" clrIdx="52">
    <p:extLst/>
  </p:cmAuthor>
  <p:cmAuthor id="54" name="Stephen Hill" initials="SJH [53]" lastIdx="1" clrIdx="53">
    <p:extLst/>
  </p:cmAuthor>
  <p:cmAuthor id="55" name="Stephen Hill" initials="SJH [54]" lastIdx="1" clrIdx="54">
    <p:extLst/>
  </p:cmAuthor>
  <p:cmAuthor id="56" name="Stephen Hill" initials="SJH [55]" lastIdx="1" clrIdx="55">
    <p:extLst/>
  </p:cmAuthor>
  <p:cmAuthor id="57" name="Stephen Hill" initials="SJH [56]" lastIdx="1" clrIdx="56">
    <p:extLst/>
  </p:cmAuthor>
  <p:cmAuthor id="58" name="Stephen Hill" initials="SJH [57]" lastIdx="1" clrIdx="57">
    <p:extLst/>
  </p:cmAuthor>
  <p:cmAuthor id="59" name="Stephen Hill" initials="SJH [58]" lastIdx="1" clrIdx="58">
    <p:extLst/>
  </p:cmAuthor>
  <p:cmAuthor id="60" name="Stephen Hill" initials="SJH [59]" lastIdx="1" clrIdx="59">
    <p:extLst/>
  </p:cmAuthor>
  <p:cmAuthor id="61" name="Stephen Hill" initials="SJH [60]" lastIdx="1" clrIdx="60">
    <p:extLst/>
  </p:cmAuthor>
  <p:cmAuthor id="62" name="Stephen Hill" initials="SJH [61]" lastIdx="1" clrIdx="61">
    <p:extLst/>
  </p:cmAuthor>
  <p:cmAuthor id="63" name="Stephen Hill" initials="SJH [62]" lastIdx="1" clrIdx="62">
    <p:extLst/>
  </p:cmAuthor>
  <p:cmAuthor id="64" name="Stephen Hill" initials="SJH [63]" lastIdx="1" clrIdx="63">
    <p:extLst/>
  </p:cmAuthor>
  <p:cmAuthor id="65" name="Stephen Hill" initials="SJH [64]" lastIdx="1" clrIdx="64">
    <p:extLst/>
  </p:cmAuthor>
  <p:cmAuthor id="66" name="Stephen Hill" initials="SJH [65]" lastIdx="1" clrIdx="65">
    <p:extLst/>
  </p:cmAuthor>
  <p:cmAuthor id="67" name="Stephen Hill" initials="SJH [66]" lastIdx="1" clrIdx="66">
    <p:extLst/>
  </p:cmAuthor>
  <p:cmAuthor id="68" name="Stephen Hill" initials="SJH [67]" lastIdx="1" clrIdx="67">
    <p:extLst/>
  </p:cmAuthor>
  <p:cmAuthor id="69" name="Stephen Hill" initials="SJH [68]" lastIdx="1" clrIdx="68">
    <p:extLst/>
  </p:cmAuthor>
  <p:cmAuthor id="70" name="Stephen Hill" initials="SJH [69]" lastIdx="1" clrIdx="69">
    <p:extLst/>
  </p:cmAuthor>
  <p:cmAuthor id="71" name="Stephen Hill" initials="SJH [70]" lastIdx="1" clrIdx="70">
    <p:extLst/>
  </p:cmAuthor>
  <p:cmAuthor id="72" name="Stephen Hill" initials="SJH [71]" lastIdx="1" clrIdx="71">
    <p:extLst/>
  </p:cmAuthor>
  <p:cmAuthor id="73" name="Stephen Hill" initials="SJH [72]" lastIdx="1" clrIdx="72">
    <p:extLst/>
  </p:cmAuthor>
  <p:cmAuthor id="74" name="Stephen Hill" initials="SJH [73]" lastIdx="1" clrIdx="73">
    <p:extLst/>
  </p:cmAuthor>
  <p:cmAuthor id="75" name="Stephen Hill" initials="SJH [74]" lastIdx="1" clrIdx="74">
    <p:extLst/>
  </p:cmAuthor>
  <p:cmAuthor id="76" name="Stephen Hill" initials="SJH [75]" lastIdx="1" clrIdx="75">
    <p:extLst/>
  </p:cmAuthor>
  <p:cmAuthor id="77" name="Stephen Hill" initials="SJH [76]" lastIdx="1" clrIdx="76">
    <p:extLst/>
  </p:cmAuthor>
  <p:cmAuthor id="78" name="Stephen Hill" initials="SJH [77]" lastIdx="1" clrIdx="77">
    <p:extLst/>
  </p:cmAuthor>
  <p:cmAuthor id="79" name="Stephen Hill" initials="SJH [78]" lastIdx="1" clrIdx="78">
    <p:extLst/>
  </p:cmAuthor>
  <p:cmAuthor id="80" name="Stephen Hill" initials="SJH [78] [2]" lastIdx="1" clrIdx="79">
    <p:extLst/>
  </p:cmAuthor>
  <p:cmAuthor id="81" name="Stephen Hill" initials="SJH [79]" lastIdx="1" clrIdx="80">
    <p:extLst/>
  </p:cmAuthor>
  <p:cmAuthor id="82" name="Stephen Hill" initials="SJH [80]" lastIdx="1" clrIdx="81">
    <p:extLst/>
  </p:cmAuthor>
  <p:cmAuthor id="83" name="Stephen Hill" initials="SJH [81]" lastIdx="1" clrIdx="82">
    <p:extLst/>
  </p:cmAuthor>
  <p:cmAuthor id="84" name="Stephen Hill" initials="SJH [82]" lastIdx="1" clrIdx="83">
    <p:extLst/>
  </p:cmAuthor>
  <p:cmAuthor id="85" name="Stephen Hill" initials="SJH [83]" lastIdx="1" clrIdx="84">
    <p:extLst/>
  </p:cmAuthor>
  <p:cmAuthor id="86" name="Stephen Hill" initials="SJH [84]" lastIdx="1" clrIdx="85">
    <p:extLst/>
  </p:cmAuthor>
  <p:cmAuthor id="87" name="Stephen Hill" initials="SJH [85]" lastIdx="1" clrIdx="86">
    <p:extLst/>
  </p:cmAuthor>
  <p:cmAuthor id="88" name="Stephen Hill" initials="SJH [86]" lastIdx="1" clrIdx="87">
    <p:extLst/>
  </p:cmAuthor>
  <p:cmAuthor id="89" name="Stephen Hill" initials="SJH [87]" lastIdx="1" clrIdx="88">
    <p:extLst/>
  </p:cmAuthor>
  <p:cmAuthor id="90" name="Stephen Hill" initials="SJH [88]" lastIdx="1" clrIdx="89">
    <p:extLst/>
  </p:cmAuthor>
  <p:cmAuthor id="91" name="Stephen Hill" initials="SJH [89]" lastIdx="1" clrIdx="90">
    <p:extLst/>
  </p:cmAuthor>
  <p:cmAuthor id="92" name="Stephen Hill" initials="SJH [90]" lastIdx="1" clrIdx="91">
    <p:extLst/>
  </p:cmAuthor>
  <p:cmAuthor id="93" name="Stephen Hill" initials="SJH [91]" lastIdx="1" clrIdx="92">
    <p:extLst/>
  </p:cmAuthor>
  <p:cmAuthor id="94" name="Stephen Hill" initials="SJH [92]" lastIdx="1" clrIdx="93">
    <p:extLst/>
  </p:cmAuthor>
  <p:cmAuthor id="95" name="Stephen Hill" initials="SJH [93]" lastIdx="1" clrIdx="94">
    <p:extLst/>
  </p:cmAuthor>
  <p:cmAuthor id="96" name="Stephen Hill" initials="SJH [94]" lastIdx="1" clrIdx="95">
    <p:extLst/>
  </p:cmAuthor>
  <p:cmAuthor id="97" name="Stephen Hill" initials="SJH [95]" lastIdx="1" clrIdx="96">
    <p:extLst/>
  </p:cmAuthor>
  <p:cmAuthor id="98" name="Stephen Hill" initials="SJH [96]" lastIdx="1" clrIdx="97">
    <p:extLst/>
  </p:cmAuthor>
  <p:cmAuthor id="99" name="Stephen Hill" initials="SJH [97]" lastIdx="1" clrIdx="98">
    <p:extLst/>
  </p:cmAuthor>
  <p:cmAuthor id="100" name="Stephen Hill" initials="SJH [98]" lastIdx="1" clrIdx="99">
    <p:extLst/>
  </p:cmAuthor>
  <p:cmAuthor id="101" name="Stephen Hill" initials="SJH [99]" lastIdx="1" clrIdx="100">
    <p:extLst/>
  </p:cmAuthor>
  <p:cmAuthor id="102" name="Stephen Hill" initials="SJH [100]" lastIdx="1" clrIdx="101">
    <p:extLst/>
  </p:cmAuthor>
  <p:cmAuthor id="103" name="Stephen Hill" initials="SJH [101]" lastIdx="1" clrIdx="102">
    <p:extLst/>
  </p:cmAuthor>
  <p:cmAuthor id="104" name="Stephen Hill" initials="SJH [102]" lastIdx="1" clrIdx="103">
    <p:extLst/>
  </p:cmAuthor>
  <p:cmAuthor id="105" name="Stephen Hill" initials="SJH [103]" lastIdx="1" clrIdx="104">
    <p:extLst/>
  </p:cmAuthor>
  <p:cmAuthor id="106" name="Stephen Hill" initials="SJH [104]" lastIdx="1" clrIdx="10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B6E"/>
    <a:srgbClr val="FF3B3B"/>
    <a:srgbClr val="000000"/>
    <a:srgbClr val="1B1C28"/>
    <a:srgbClr val="A2DD9A"/>
    <a:srgbClr val="1E1E1E"/>
    <a:srgbClr val="856743"/>
    <a:srgbClr val="FFF799"/>
    <a:srgbClr val="F2A09F"/>
    <a:srgbClr val="B29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5" autoAdjust="0"/>
    <p:restoredTop sz="74858" autoAdjust="0"/>
  </p:normalViewPr>
  <p:slideViewPr>
    <p:cSldViewPr snapToGrid="0">
      <p:cViewPr varScale="1">
        <p:scale>
          <a:sx n="120" d="100"/>
          <a:sy n="120" d="100"/>
        </p:scale>
        <p:origin x="207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00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0.fntdata"/><Relationship Id="rId172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7.fntdata"/><Relationship Id="rId179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commentAuthors" Target="commentAuthor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F951A-20CA-4EA5-84CB-6C66F8900616}" type="datetimeFigureOut">
              <a:rPr lang="es-ES" smtClean="0"/>
              <a:t>14/08/2016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B7FC5-7F4C-40D3-8F3B-EADD6C81B7E2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886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Hi,</a:t>
            </a:r>
          </a:p>
          <a:p>
            <a:endParaRPr lang="en-US" noProof="0" dirty="0" smtClean="0"/>
          </a:p>
          <a:p>
            <a:r>
              <a:rPr lang="en-US" noProof="0" dirty="0" smtClean="0"/>
              <a:t>Thanks for the introduction.</a:t>
            </a:r>
          </a:p>
          <a:p>
            <a:endParaRPr lang="en-US" noProof="0" dirty="0" smtClean="0"/>
          </a:p>
          <a:p>
            <a:r>
              <a:rPr lang="en-US" noProof="0" dirty="0" smtClean="0"/>
              <a:t>So, I’ll be talking about</a:t>
            </a:r>
          </a:p>
          <a:p>
            <a:r>
              <a:rPr lang="en-US" baseline="0" noProof="0" dirty="0" smtClean="0"/>
              <a:t>accurate indirect occlusion.</a:t>
            </a:r>
          </a:p>
          <a:p>
            <a:endParaRPr lang="en-US" baseline="0" noProof="0" dirty="0" smtClean="0"/>
          </a:p>
          <a:p>
            <a:endParaRPr lang="en-US" baseline="0" noProof="0" dirty="0"/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842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…we found approximations for the residual error from the ground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0319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baseline="0" dirty="0" smtClean="0"/>
              <a:t>he new approach on the right is completely equivalent to the ground truth.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25520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differences are due to aliasing differences, given that we are using Monte Carlo for these renders.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6865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previous comparisons used the real visibility, on the interest of showing the match with the ground truth for a white dome.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as you can see here, using a cone visibility is still a very good match to the ground truth.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64852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</a:t>
            </a:r>
            <a:r>
              <a:rPr lang="en-US" baseline="0" dirty="0" smtClean="0"/>
              <a:t> the conclusions, I’d like to remark that, in our opinion, occlusion is as important as using physically based BRDFs,</a:t>
            </a:r>
          </a:p>
          <a:p>
            <a:r>
              <a:rPr lang="en-US" baseline="0" dirty="0" smtClean="0"/>
              <a:t>if the goal is to achieve correct and photorealistic results.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recap:</a:t>
            </a:r>
          </a:p>
          <a:p>
            <a:r>
              <a:rPr lang="en-US" baseline="0" dirty="0" smtClean="0"/>
              <a:t>Our first contribution was to derive accurate approximations for both ambient and specular occlusion,</a:t>
            </a:r>
          </a:p>
          <a:p>
            <a:r>
              <a:rPr lang="en-US" baseline="0" dirty="0" smtClean="0"/>
              <a:t>without constraints on the number of bounces for ambient occlusion,</a:t>
            </a:r>
          </a:p>
          <a:p>
            <a:r>
              <a:rPr lang="en-US" baseline="0" dirty="0" smtClean="0"/>
              <a:t>nor on the BRDF we use for specular occlusion, given that it is actually baked.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second contribution was to define an equation for specular occlusion that is analogous to the ambient occlusion one, meaning that it yields ground truth results when using white domes.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finally, as our techniques </a:t>
            </a:r>
            <a:r>
              <a:rPr lang="en-US" dirty="0" smtClean="0"/>
              <a:t>have been</a:t>
            </a:r>
            <a:r>
              <a:rPr lang="en-US" baseline="0" dirty="0" smtClean="0"/>
              <a:t> employed in production under strict performance budgets,</a:t>
            </a:r>
          </a:p>
          <a:p>
            <a:r>
              <a:rPr lang="en-US" baseline="0" dirty="0" smtClean="0"/>
              <a:t>we have shown that we have less reasons now,</a:t>
            </a:r>
          </a:p>
          <a:p>
            <a:r>
              <a:rPr lang="en-US" baseline="0" dirty="0" smtClean="0"/>
              <a:t>to employ inaccurate hacks for indirect occlusion in modern hardware.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01865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this</a:t>
            </a:r>
            <a:r>
              <a:rPr lang="en-US" baseline="0" dirty="0" smtClean="0"/>
              <a:t> ends our presentation, I hope you liked it, and please do not hesitate to make any questions after the session is finished.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908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ultimate</a:t>
            </a:r>
            <a:r>
              <a:rPr lang="en-US" baseline="0" dirty="0" smtClean="0"/>
              <a:t> goal was to </a:t>
            </a:r>
            <a:r>
              <a:rPr lang="en-US" dirty="0" smtClean="0"/>
              <a:t>achieve better quality while staying in the same performance budget as</a:t>
            </a:r>
            <a:r>
              <a:rPr lang="en-US" baseline="0" dirty="0" smtClean="0"/>
              <a:t> previous techniques,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making this solution a simple drop-in replacement.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ambient occlusion, our budget was 0.5ms on the PS4 at 1080p.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Note that I will not cover optimizations during the talk, but you will find them on the online material.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MiniEngine SSAO: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https://github.com/Microsoft/DirectX-Graphics-Samples/blob/master/MiniEngine/Core/Shaders/AoRenderCS.hlsli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100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part of this</a:t>
            </a:r>
            <a:r>
              <a:rPr lang="en-US" baseline="0" dirty="0" smtClean="0"/>
              <a:t> talk will showcase a new screen-space ambient occlusion technique that we called GTAO.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2518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</a:t>
            </a:r>
            <a:r>
              <a:rPr lang="en-US" baseline="0" dirty="0" smtClean="0"/>
              <a:t> like to start by showing some in-engine renderings.</a:t>
            </a:r>
          </a:p>
          <a:p>
            <a:endParaRPr lang="en-US" dirty="0" smtClean="0"/>
          </a:p>
          <a:p>
            <a:r>
              <a:rPr lang="en-US" dirty="0" smtClean="0"/>
              <a:t>Here</a:t>
            </a:r>
            <a:r>
              <a:rPr lang="en-US" baseline="0" dirty="0" smtClean="0"/>
              <a:t> we can see an image without any indirect occlusion at all…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5986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here with GTAO.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baseline="0" dirty="0" smtClean="0"/>
              <a:t>image clearly shows the importance of having accurate occlusion.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key observation is that with accurate occlusion, we can see subtle but important changes in lighting in some areas, for example near the wall corners…</a:t>
            </a:r>
          </a:p>
          <a:p>
            <a:r>
              <a:rPr lang="en-US" baseline="0" dirty="0" smtClean="0"/>
              <a:t>…but really strong changes in others, like the tubes on the ceiling.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go back and forward a couple of times so that you can observe the differences again…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081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can see </a:t>
            </a:r>
            <a:r>
              <a:rPr lang="en-US" baseline="0" dirty="0" smtClean="0"/>
              <a:t>the ambient occlusion of this scene.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252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shot,</a:t>
            </a:r>
            <a:r>
              <a:rPr lang="en-US" baseline="0" dirty="0" smtClean="0"/>
              <a:t> without ambient occlusion…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882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with GTAO.</a:t>
            </a:r>
          </a:p>
          <a:p>
            <a:endParaRPr lang="en-US" dirty="0" smtClean="0"/>
          </a:p>
          <a:p>
            <a:r>
              <a:rPr lang="en-US" dirty="0" smtClean="0"/>
              <a:t>Notice how our</a:t>
            </a:r>
            <a:r>
              <a:rPr lang="en-US" baseline="0" dirty="0" smtClean="0"/>
              <a:t> technique is not shy of darkening where it needs to be darkened.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4755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7851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a final example without occlusion…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719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of all I’d like to show all</a:t>
            </a:r>
            <a:r>
              <a:rPr lang="en-US" baseline="0" dirty="0" smtClean="0"/>
              <a:t> the authors of this work,</a:t>
            </a:r>
          </a:p>
          <a:p>
            <a:endParaRPr lang="en-US" baseline="0" dirty="0" smtClean="0"/>
          </a:p>
          <a:p>
            <a:r>
              <a:rPr lang="en-US" baseline="0" dirty="0" smtClean="0"/>
              <a:t>Xianchun Wu, Angelo Pesce, Adrian Jarabo and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02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with GTAO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9987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</a:t>
            </a:r>
            <a:r>
              <a:rPr lang="en-US" baseline="0" dirty="0" smtClean="0"/>
              <a:t> start with a teaser of what will be presented.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left, we have uniform weighting ambient occlusion, which is what we often use.</a:t>
            </a:r>
          </a:p>
          <a:p>
            <a:endParaRPr lang="en-US" baseline="0" dirty="0" smtClean="0"/>
          </a:p>
          <a:p>
            <a:r>
              <a:rPr lang="en-US" dirty="0" smtClean="0"/>
              <a:t>We will show</a:t>
            </a:r>
            <a:r>
              <a:rPr lang="en-US" baseline="0" dirty="0" smtClean="0"/>
              <a:t> our journey from this, towards achieving a close match to the occlusion in a Monte Carlo rendering with multiple light bounces, which is on the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how different they look.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want to go further than the classic occlusion equation, and attempt to match real lighting occlusion instead.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3251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</a:t>
            </a:r>
            <a:r>
              <a:rPr lang="en-US" baseline="0" dirty="0" smtClean="0"/>
              <a:t> </a:t>
            </a:r>
            <a:r>
              <a:rPr lang="en-US" dirty="0" smtClean="0"/>
              <a:t>show</a:t>
            </a:r>
            <a:r>
              <a:rPr lang="en-US" baseline="0" dirty="0" smtClean="0"/>
              <a:t> </a:t>
            </a:r>
            <a:r>
              <a:rPr lang="en-US" dirty="0" smtClean="0"/>
              <a:t>how to add the cosine term to horizon-based ambient occlusion…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778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…and we will show </a:t>
            </a:r>
            <a:r>
              <a:rPr lang="en-US" dirty="0" smtClean="0"/>
              <a:t>what happens when we consider</a:t>
            </a:r>
            <a:r>
              <a:rPr lang="en-US" baseline="0" dirty="0" smtClean="0"/>
              <a:t> more than a single bounce of light…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114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…and the extension for colored objects.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can see that our final solution, marked in orange,</a:t>
            </a:r>
          </a:p>
          <a:p>
            <a:r>
              <a:rPr lang="en-US" baseline="0" dirty="0" smtClean="0"/>
              <a:t>is a close match for the Monte Carlo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064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like to start with the core or basics of our</a:t>
            </a:r>
            <a:r>
              <a:rPr lang="en-US" baseline="0" dirty="0" smtClean="0"/>
              <a:t> technique, and then show how we improved on that.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for that,</a:t>
            </a:r>
            <a:r>
              <a:rPr lang="en-US" baseline="0" dirty="0" smtClean="0"/>
              <a:t> we need to define, what is ambient occlusion?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start with the rendering equation, where you can see the emitted and incoming radiance and the BRDF.</a:t>
            </a:r>
          </a:p>
          <a:p>
            <a:endParaRPr lang="en-US" baseline="0" dirty="0" smtClean="0"/>
          </a:p>
          <a:p>
            <a:r>
              <a:rPr lang="en-US" dirty="0" smtClean="0"/>
              <a:t>If we assume ther</a:t>
            </a:r>
            <a:r>
              <a:rPr lang="en-US" baseline="0" dirty="0" smtClean="0"/>
              <a:t>e is no emission, and we use the Lambertian BRDF…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1005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…we get this.</a:t>
            </a:r>
          </a:p>
          <a:p>
            <a:endParaRPr lang="en-US" dirty="0" smtClean="0"/>
          </a:p>
          <a:p>
            <a:r>
              <a:rPr lang="en-US" dirty="0" smtClean="0"/>
              <a:t>If we then assume a constant white dome is illuminating</a:t>
            </a:r>
            <a:r>
              <a:rPr lang="en-US" baseline="0" dirty="0" smtClean="0"/>
              <a:t> the scene, and we only calculate a single bounce of light…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4702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…we</a:t>
            </a:r>
            <a:r>
              <a:rPr lang="en-US" baseline="0" dirty="0" smtClean="0"/>
              <a:t> obtain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a new visibility term appeared, that specifies if a ray hits the sky or not.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 if we rearrange</a:t>
            </a:r>
            <a:r>
              <a:rPr lang="en-US" baseline="0" dirty="0" smtClean="0"/>
              <a:t> the terms…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6280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…we arrive to the classic definition of ambient occlusion.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can say that the ambient occlusion multiplied by the albedo is the lighting for the case of:</a:t>
            </a:r>
          </a:p>
          <a:p>
            <a:r>
              <a:rPr lang="en-US" baseline="0" dirty="0" smtClean="0"/>
              <a:t>a white dome,</a:t>
            </a:r>
          </a:p>
          <a:p>
            <a:r>
              <a:rPr lang="en-US" baseline="0" dirty="0" smtClean="0"/>
              <a:t>a single bounce of light and</a:t>
            </a:r>
          </a:p>
          <a:p>
            <a:r>
              <a:rPr lang="en-US" baseline="0" dirty="0" smtClean="0"/>
              <a:t>a </a:t>
            </a:r>
            <a:r>
              <a:rPr lang="en-US" dirty="0" smtClean="0"/>
              <a:t>Lambertian </a:t>
            </a:r>
            <a:r>
              <a:rPr lang="en-US" baseline="0" dirty="0" smtClean="0"/>
              <a:t>surface.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573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real scenes though we don’t typically</a:t>
            </a:r>
            <a:r>
              <a:rPr lang="en-US" baseline="0" dirty="0" smtClean="0"/>
              <a:t> have uniform white lighting</a:t>
            </a:r>
            <a:r>
              <a:rPr lang="en-US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typical approach to account for this is to just multiply the ambient occlusion by the pre-convolved probe,</a:t>
            </a:r>
          </a:p>
          <a:p>
            <a:r>
              <a:rPr lang="en-US" baseline="0" dirty="0" smtClean="0"/>
              <a:t>which will still be accurate for the case of a white dome, but not for any other scenario.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570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 to time constraints, I’ll try to keep the talk high level.</a:t>
            </a:r>
          </a:p>
          <a:p>
            <a:endParaRPr lang="en-US" dirty="0" smtClean="0"/>
          </a:p>
          <a:p>
            <a:r>
              <a:rPr lang="en-US" dirty="0" smtClean="0"/>
              <a:t>You will find</a:t>
            </a:r>
            <a:r>
              <a:rPr lang="en-US" baseline="0" dirty="0" smtClean="0"/>
              <a:t> all the details online in our technical report and the full slide deck,</a:t>
            </a:r>
          </a:p>
          <a:p>
            <a:r>
              <a:rPr lang="en-US" baseline="0" dirty="0" smtClean="0"/>
              <a:t>so we definitely recommend to check them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701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now that we have defined what is ambient occlusion, let’s continue with the problem statement.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want to find a solution to the ambient occlusion equation, which in simple terms is just the visible area of the hemisphere,</a:t>
            </a:r>
          </a:p>
          <a:p>
            <a:r>
              <a:rPr lang="en-US" baseline="0" dirty="0" smtClean="0"/>
              <a:t>weighted by a cosine term modelling the foreshortening.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Sometimes, ambient occlusion is solved with uniform weighting…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4957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...which unfortunately doesn’t yield ground truth results for the assumptions we made, so we won’t use it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4530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input data that we have.</a:t>
            </a:r>
          </a:p>
          <a:p>
            <a:endParaRPr lang="en-US" dirty="0" smtClean="0"/>
          </a:p>
          <a:p>
            <a:r>
              <a:rPr lang="en-US" dirty="0" smtClean="0"/>
              <a:t>The surface</a:t>
            </a:r>
            <a:r>
              <a:rPr lang="en-US" baseline="0" dirty="0" smtClean="0"/>
              <a:t> normal, which can either come from a normal buffer or derived from the depth buffer.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the visibility function, which in our case comes</a:t>
            </a:r>
            <a:r>
              <a:rPr lang="en-US" baseline="0" dirty="0" smtClean="0"/>
              <a:t> from a </a:t>
            </a:r>
            <a:r>
              <a:rPr lang="en-US" dirty="0" smtClean="0"/>
              <a:t>depth buffer given that we work in screen space. </a:t>
            </a:r>
          </a:p>
          <a:p>
            <a:endParaRPr lang="en-US" dirty="0" smtClean="0"/>
          </a:p>
          <a:p>
            <a:r>
              <a:rPr lang="en-US" baseline="0" dirty="0" smtClean="0"/>
              <a:t>This means that the scene is represented as an height field, and as we’ll see later on, this is a very important observation.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9513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calculate the ambient occlusion integral as a double integral in polar coordinates.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inner integral integrates the visibility for a slice of the hemisphere, as you can see in the left,</a:t>
            </a:r>
          </a:p>
          <a:p>
            <a:r>
              <a:rPr lang="en-US" baseline="0" dirty="0" smtClean="0"/>
              <a:t>and the outer integral swipes this slice to cover the full hemisphere.</a:t>
            </a:r>
          </a:p>
          <a:p>
            <a:endParaRPr lang="en-US" baseline="0" dirty="0" smtClean="0"/>
          </a:p>
          <a:p>
            <a:r>
              <a:rPr lang="en-US" dirty="0" smtClean="0"/>
              <a:t>The simplest solution would be to just </a:t>
            </a:r>
            <a:r>
              <a:rPr lang="en-US" baseline="0" dirty="0" smtClean="0"/>
              <a:t>numerically solve both integrals.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 solution we chosen, horizon-based ambient occlusion, which was introduced by </a:t>
            </a:r>
            <a:r>
              <a:rPr lang="en-US" baseline="0" dirty="0" smtClean="0"/>
              <a:t>Louis Bavoil </a:t>
            </a:r>
            <a:r>
              <a:rPr lang="en-US" baseline="0" dirty="0" smtClean="0"/>
              <a:t>in 2008,</a:t>
            </a:r>
          </a:p>
          <a:p>
            <a:r>
              <a:rPr lang="en-US" baseline="0" dirty="0" smtClean="0"/>
              <a:t>made the key observation that the occlusion as pictured here can’t happen when working with height fields.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height-fields we would never be able to tell that the areas in…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7398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…green here, are actually visible.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key consequence</a:t>
            </a:r>
            <a:r>
              <a:rPr lang="en-US" baseline="0" dirty="0" smtClean="0"/>
              <a:t> of this, is that we can just search for the two horizons h1 and h2…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08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…and that captures all the visibility information that can be extracted from a height map,</a:t>
            </a:r>
          </a:p>
          <a:p>
            <a:r>
              <a:rPr lang="en-US" baseline="0" dirty="0" smtClean="0"/>
              <a:t>for a given slice.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with this information at hand, we no longer need to calculate both integrals numerically…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057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…and can instead perform the inner integral, in orange, analytically,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substantially faster.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original horizon-based ambient occlusion technique used uniform weighting,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this means that we need to figure out how to do this analytical integral for the cosine weighting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3159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996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1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1" dirty="0" smtClean="0"/>
                  <a:t>:</a:t>
                </a:r>
                <a:r>
                  <a:rPr lang="en-US" dirty="0" smtClean="0"/>
                  <a:t> sample and center positions in view space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: view vector</a:t>
                </a: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:</a:t>
                </a:r>
                <a:r>
                  <a:rPr lang="en-US" dirty="0"/>
                  <a:t> </a:t>
                </a:r>
                <a:r>
                  <a:rPr lang="en-US" dirty="0" smtClean="0"/>
                  <a:t>sample count</a:t>
                </a: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sz="1200" b="0" dirty="0" smtClean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In this</a:t>
                </a:r>
                <a:r>
                  <a:rPr lang="en-US" sz="1200" b="0" baseline="0" dirty="0" smtClean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diagram,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samples</a:t>
                </a:r>
                <a:r>
                  <a:rPr lang="en-US" baseline="0" dirty="0" smtClean="0"/>
                  <a:t> to the left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to the right.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i="0" dirty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Legend: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</a:t>
                </a:r>
                <a:r>
                  <a:rPr lang="en-US" b="0" i="0" smtClean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𝑠 </a:t>
                </a:r>
                <a:r>
                  <a:rPr lang="en-US" b="0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 and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𝑝_𝑐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: sample and center positions in view space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</a:t>
                </a:r>
                <a:r>
                  <a:rPr lang="en-US" i="0" smtClean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 ⃗</a:t>
                </a:r>
                <a:r>
                  <a:rPr 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𝑝_𝑐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 (view vector)</a:t>
                </a: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i="0">
                    <a:latin typeface="Cambria Math" panose="02040503050406030204" pitchFamily="18" charset="0"/>
                  </a:rPr>
                  <a:t>𝑚</a:t>
                </a:r>
                <a:r>
                  <a:rPr lang="en-US" dirty="0"/>
                  <a:t>: is the sample </a:t>
                </a:r>
                <a:r>
                  <a:rPr lang="en-US" dirty="0" smtClean="0"/>
                  <a:t>count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9350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20000"/>
                  </a:lnSpc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i="0" dirty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Legend:</a:t>
                </a:r>
              </a:p>
              <a:p>
                <a:pPr marL="0" lvl="0" indent="0">
                  <a:lnSpc>
                    <a:spcPct val="120000"/>
                  </a:lnSpc>
                  <a:buNone/>
                </a:pP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</a:t>
                </a:r>
                <a:r>
                  <a:rPr lang="en-US" b="0" i="0" smtClean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𝑠 </a:t>
                </a:r>
                <a:r>
                  <a:rPr lang="en-US" b="0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 and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𝑝_𝑐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: sample and center positions in view space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𝑣</a:t>
                </a:r>
                <a:r>
                  <a:rPr lang="en-US" i="0" smtClean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 ⃗</a:t>
                </a:r>
                <a:r>
                  <a:rPr 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𝑝_𝑐 </a:t>
                </a:r>
                <a:r>
                  <a:rPr lang="en-US" i="0" smtClean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 ⃗</a:t>
                </a:r>
                <a:r>
                  <a:rPr lang="en-US" dirty="0" smtClean="0"/>
                  <a:t> (view vector)</a:t>
                </a:r>
              </a:p>
              <a:p>
                <a:pPr marL="0" lvl="0" indent="0">
                  <a:lnSpc>
                    <a:spcPct val="120000"/>
                  </a:lnSpc>
                  <a:spcAft>
                    <a:spcPts val="1200"/>
                  </a:spcAft>
                  <a:buNone/>
                </a:pPr>
                <a:r>
                  <a:rPr lang="en-US" i="0">
                    <a:latin typeface="Cambria Math" panose="02040503050406030204" pitchFamily="18" charset="0"/>
                  </a:rPr>
                  <a:t>𝑚</a:t>
                </a:r>
                <a:r>
                  <a:rPr lang="en-US" dirty="0"/>
                  <a:t>: is the sample </a:t>
                </a:r>
                <a:r>
                  <a:rPr lang="en-US" dirty="0" smtClean="0"/>
                  <a:t>count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510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1626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aseline="0" noProof="0" dirty="0" smtClean="0"/>
                  <a:t>To solve ambient occlusion with cosine weighting,</a:t>
                </a:r>
              </a:p>
              <a:p>
                <a:r>
                  <a:rPr lang="en-US" baseline="0" noProof="0" dirty="0" smtClean="0"/>
                  <a:t>we integrate the visibility from the view vector to h1, marked in green,</a:t>
                </a:r>
              </a:p>
              <a:p>
                <a:r>
                  <a:rPr lang="en-US" baseline="0" noProof="0" dirty="0" smtClean="0"/>
                  <a:t>and the visibility from the view vector to h2, marked in blue,</a:t>
                </a:r>
              </a:p>
              <a:p>
                <a:r>
                  <a:rPr lang="en-US" baseline="0" noProof="0" dirty="0" smtClean="0"/>
                  <a:t>taking the cosine term into account, marked in purple on the equation.</a:t>
                </a:r>
              </a:p>
              <a:p>
                <a:endParaRPr lang="en-US" baseline="0" noProof="0" dirty="0" smtClean="0"/>
              </a:p>
              <a:p>
                <a:r>
                  <a:rPr lang="en-US" baseline="0" noProof="0" dirty="0" smtClean="0"/>
                  <a:t>It is a bit more involved than this, but I’ll leave the details to the technical report and the online slides.</a:t>
                </a:r>
              </a:p>
              <a:p>
                <a:endParaRPr lang="en-US" baseline="0" noProof="0" dirty="0" smtClean="0"/>
              </a:p>
              <a:p>
                <a:r>
                  <a:rPr lang="en-US" baseline="0" noProof="0" dirty="0" smtClean="0"/>
                  <a:t>[Note: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 noProof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noProof="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2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𝐼𝑛𝑡𝑒𝑔𝑟𝑎𝑡𝑒𝐴𝑟𝑐</m:t>
                    </m:r>
                    <m:r>
                      <a:rPr lang="en-US" sz="1200" b="0" i="0" noProof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noProof="0" dirty="0" smtClean="0"/>
                  <a:t>are NOT the same as in</a:t>
                </a:r>
                <a:r>
                  <a:rPr lang="en-US" baseline="0" noProof="0" dirty="0" smtClean="0"/>
                  <a:t>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noProof="0" smtClean="0">
                            <a:latin typeface="Cambria Math"/>
                          </a:rPr>
                          <m:t>𝑢𝑛𝑖𝑓𝑜𝑟𝑚</m:t>
                        </m:r>
                      </m:sup>
                    </m:sSubSup>
                  </m:oMath>
                </a14:m>
                <a:r>
                  <a:rPr lang="en-US" noProof="0" dirty="0" smtClean="0"/>
                  <a:t> case, we just avoided</a:t>
                </a:r>
                <a:r>
                  <a:rPr lang="en-US" baseline="0" noProof="0" dirty="0" smtClean="0"/>
                  <a:t> renaming everything with “uniform” and “cosine” not to clutter the equations]</a:t>
                </a:r>
                <a:endParaRPr lang="en-US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Cosine weighting is harder. To</a:t>
                </a:r>
                <a:r>
                  <a:rPr lang="en-US" baseline="0" dirty="0" smtClean="0"/>
                  <a:t> </a:t>
                </a:r>
                <a:r>
                  <a:rPr lang="en-US" baseline="0" dirty="0" smtClean="0"/>
                  <a:t>keep things simple, let’s assume that the normal </a:t>
                </a:r>
                <a:r>
                  <a:rPr lang="en-US" baseline="0" dirty="0" smtClean="0"/>
                  <a:t>lays </a:t>
                </a:r>
                <a:r>
                  <a:rPr lang="en-US" baseline="0" dirty="0" smtClean="0"/>
                  <a:t>on the sampling </a:t>
                </a:r>
                <a:r>
                  <a:rPr lang="en-US" baseline="0" dirty="0" smtClean="0"/>
                  <a:t>plane for now.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Note: here </a:t>
                </a:r>
                <a:r>
                  <a:rPr lang="en-US" sz="120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𝑣</a:t>
                </a:r>
                <a:r>
                  <a:rPr lang="es-ES" sz="1200" i="0" smtClean="0">
                    <a:solidFill>
                      <a:schemeClr val="accent1"/>
                    </a:solidFill>
                    <a:latin typeface="Cambria Math"/>
                  </a:rPr>
                  <a:t>_</a:t>
                </a:r>
                <a:r>
                  <a:rPr lang="en-US" sz="120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𝑑</a:t>
                </a:r>
                <a:r>
                  <a:rPr lang="es-ES" dirty="0" smtClean="0"/>
                  <a:t> and </a:t>
                </a:r>
                <a:r>
                  <a:rPr lang="en-US" sz="1200" i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𝐼𝑛𝑡𝑒𝑔𝑟𝑎𝑡𝑒𝐴𝑟𝑐</a:t>
                </a:r>
                <a:r>
                  <a:rPr lang="en-US" sz="1200" b="0" i="0" smtClean="0">
                    <a:solidFill>
                      <a:schemeClr val="tx1"/>
                    </a:solidFill>
                    <a:latin typeface="Cambria Math"/>
                  </a:rPr>
                  <a:t> </a:t>
                </a:r>
                <a:r>
                  <a:rPr lang="es-ES" dirty="0" smtClean="0"/>
                  <a:t>are NOT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same</a:t>
                </a:r>
                <a:r>
                  <a:rPr lang="es-ES" dirty="0" smtClean="0"/>
                  <a:t> as in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the</a:t>
                </a:r>
                <a:r>
                  <a:rPr lang="es-ES" baseline="0" dirty="0" smtClean="0"/>
                  <a:t>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𝑉</a:t>
                </a:r>
                <a:r>
                  <a:rPr lang="en-US" b="0" i="0" smtClean="0">
                    <a:latin typeface="Cambria Math"/>
                  </a:rPr>
                  <a:t>_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𝑑</a:t>
                </a:r>
                <a:r>
                  <a:rPr lang="en-US" b="0" i="0" smtClean="0">
                    <a:latin typeface="Cambria Math"/>
                  </a:rPr>
                  <a:t>^</a:t>
                </a:r>
                <a:r>
                  <a:rPr lang="en-US" b="0" i="0" smtClean="0">
                    <a:latin typeface="Cambria Math"/>
                  </a:rPr>
                  <a:t>𝑢𝑛𝑖𝑓𝑜𝑟𝑚</a:t>
                </a:r>
                <a:r>
                  <a:rPr lang="es-ES" dirty="0" smtClean="0"/>
                  <a:t> case, </a:t>
                </a:r>
                <a:r>
                  <a:rPr lang="es-ES" dirty="0" err="1" smtClean="0"/>
                  <a:t>we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just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avoided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renaming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everything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with</a:t>
                </a:r>
                <a:r>
                  <a:rPr lang="es-ES" baseline="0" dirty="0" smtClean="0"/>
                  <a:t> “</a:t>
                </a:r>
                <a:r>
                  <a:rPr lang="es-ES" baseline="0" dirty="0" err="1" smtClean="0"/>
                  <a:t>uniform</a:t>
                </a:r>
                <a:r>
                  <a:rPr lang="es-ES" baseline="0" dirty="0" smtClean="0"/>
                  <a:t>” and “</a:t>
                </a:r>
                <a:r>
                  <a:rPr lang="es-ES" baseline="0" dirty="0" err="1" smtClean="0"/>
                  <a:t>cosine</a:t>
                </a:r>
                <a:r>
                  <a:rPr lang="es-ES" baseline="0" dirty="0" smtClean="0"/>
                  <a:t>” </a:t>
                </a:r>
                <a:r>
                  <a:rPr lang="es-ES" baseline="0" dirty="0" err="1" smtClean="0"/>
                  <a:t>not</a:t>
                </a:r>
                <a:r>
                  <a:rPr lang="es-ES" baseline="0" dirty="0" smtClean="0"/>
                  <a:t> to </a:t>
                </a:r>
                <a:r>
                  <a:rPr lang="es-ES" baseline="0" dirty="0" err="1" smtClean="0"/>
                  <a:t>clutter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the</a:t>
                </a:r>
                <a:r>
                  <a:rPr lang="es-ES" baseline="0" dirty="0" smtClean="0"/>
                  <a:t> </a:t>
                </a:r>
                <a:r>
                  <a:rPr lang="es-ES" baseline="0" dirty="0" err="1" smtClean="0"/>
                  <a:t>equations</a:t>
                </a:r>
                <a:endParaRPr lang="es-E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31309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slide we have a</a:t>
            </a:r>
            <a:r>
              <a:rPr lang="en-US" baseline="0" dirty="0" smtClean="0"/>
              <a:t> comparison of the ground truth</a:t>
            </a:r>
          </a:p>
          <a:p>
            <a:r>
              <a:rPr lang="en-US" baseline="0" dirty="0" smtClean="0"/>
              <a:t>and our results so far.</a:t>
            </a:r>
          </a:p>
          <a:p>
            <a:endParaRPr lang="en-US" dirty="0" smtClean="0"/>
          </a:p>
          <a:p>
            <a:r>
              <a:rPr lang="en-US" dirty="0" smtClean="0"/>
              <a:t>So, we</a:t>
            </a:r>
            <a:r>
              <a:rPr lang="en-US" baseline="0" dirty="0" smtClean="0"/>
              <a:t> have done a quick recap of how to efficiently calculate the integral using horizon-based ambient occlusion,</a:t>
            </a:r>
          </a:p>
          <a:p>
            <a:r>
              <a:rPr lang="en-US" baseline="0" dirty="0" smtClean="0"/>
              <a:t>and then we have shown how to take the cosine term into account.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504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to</a:t>
            </a:r>
            <a:r>
              <a:rPr lang="en-US" baseline="0" dirty="0" smtClean="0"/>
              <a:t> move this forward, we will relax the assumption of using a single bounce of light…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2987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replace it with the assumption that the albedo for the</a:t>
            </a:r>
            <a:r>
              <a:rPr lang="en-US" baseline="0" dirty="0" smtClean="0"/>
              <a:t> point being shaded is similar to that in the close neighborhood.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Doing this allows to approximate multiple bounces of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445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high level idea is simple.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calculate references using single and multi bounce Monte Carlo raytracing, for a given albedo, which is shown in the images on the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the idea is that we can perhaps fit a function that will map the single-bounce results to the multi-bounce 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most previous techniques tried to avoid the overdarkening produced by AO introducing Ambient Obscurance,</a:t>
            </a:r>
          </a:p>
          <a:p>
            <a:r>
              <a:rPr lang="en-US" baseline="0" dirty="0" smtClean="0"/>
              <a:t>which empirically assigns less weight to far away occluders.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instead try to directly account for the lost energy with a correction function on the AO value,</a:t>
            </a:r>
          </a:p>
          <a:p>
            <a:r>
              <a:rPr lang="en-US" baseline="0" dirty="0" smtClean="0"/>
              <a:t>and derive this function from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5785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So, we started looking at the data for a given albedo, in this case 0.6.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 we have a plot of how intensities in the single bounce image on the horizontal axis, </a:t>
            </a:r>
          </a:p>
          <a:p>
            <a:r>
              <a:rPr lang="en-US" baseline="0" dirty="0" smtClean="0"/>
              <a:t>map to the ones in the multi bounce image on the vertical axis.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this data, we found that fitting a cubic polynomial function was sufficient to model this correlation.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9769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</a:t>
            </a:r>
            <a:r>
              <a:rPr lang="en-US" baseline="0" dirty="0" smtClean="0"/>
              <a:t> to generalize to varying albedos, </a:t>
            </a:r>
            <a:r>
              <a:rPr lang="en-US" dirty="0" smtClean="0"/>
              <a:t>we calculated</a:t>
            </a:r>
            <a:r>
              <a:rPr lang="en-US" baseline="0" dirty="0" smtClean="0"/>
              <a:t> seven multi-bounce references, for albedos ranging from 0.1 to 0.9.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each albedo, we calculate its own cubic polynomial fit.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right you can see the 7 polynomials, and their coefficients,</a:t>
            </a:r>
          </a:p>
          <a:p>
            <a:r>
              <a:rPr lang="en-US" baseline="0" dirty="0" smtClean="0"/>
              <a:t>and on the plot how the curve changes shape as the albedo increases.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317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found our fits to work great for our test case, which was a human 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wanted to discover if the technique generalizes to other cases.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 we prepared a larger dataset and performed fittings for all the scenes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774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observe that even if our</a:t>
            </a:r>
            <a:r>
              <a:rPr lang="en-US" baseline="0" dirty="0" smtClean="0"/>
              <a:t> fitting functions are not exactly the same for all the scenes,</a:t>
            </a:r>
          </a:p>
          <a:p>
            <a:r>
              <a:rPr lang="en-US" baseline="0" dirty="0" smtClean="0"/>
              <a:t>they all look reasonably similar.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Especially for the lower albedos, which are the ones that we more often find in nature.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46373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using</a:t>
            </a:r>
            <a:r>
              <a:rPr lang="en-US" baseline="0" dirty="0" smtClean="0"/>
              <a:t> all this data, we did a final fitting and obtained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this point we know how to do the multibounce mapping for the seven albedos that we used for the fitting, but how to generalize to arbitrary ones?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339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In the past few years</a:t>
            </a:r>
            <a:r>
              <a:rPr lang="en-US" baseline="0" noProof="0" dirty="0" smtClean="0"/>
              <a:t>, the adoption of physically-based BRDFs</a:t>
            </a:r>
          </a:p>
          <a:p>
            <a:r>
              <a:rPr lang="en-US" baseline="0" noProof="0" dirty="0" smtClean="0"/>
              <a:t>has been a crucial improvement to the consistency and realism of real-time rendering.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Large efforts have been made to improve this term of the rendering equation, marked in orange.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24623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find out, we plotted the coefficients a, b, c of the cubic polynomial of each albedo that we fitted.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in these figures, you have albedo in the horizontal axis, and the coefficient value in the vertical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can see they are pretty much linear, so we approximated the polynomial coefficients as function of the albedo with linear equations.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8705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So, to recap.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function that maps from single bounce AO to multi bounce AO, for a given albedo.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9524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this functions, we used a cubic polynomial.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57483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 coefficients a, b and c for this cubic polynomial are obtained using a linear function per coefficient.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5898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 is the</a:t>
            </a:r>
            <a:r>
              <a:rPr lang="en-US" baseline="0" dirty="0" smtClean="0"/>
              <a:t> resulting shader snippet.</a:t>
            </a:r>
          </a:p>
          <a:p>
            <a:endParaRPr lang="en-US" dirty="0" smtClean="0"/>
          </a:p>
          <a:p>
            <a:r>
              <a:rPr lang="en-US" dirty="0" smtClean="0"/>
              <a:t>In the end, it’s quite simple</a:t>
            </a:r>
            <a:r>
              <a:rPr lang="en-US" baseline="0" dirty="0" smtClean="0"/>
              <a:t> and very fast.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inputs, visibility and albedo, and single output, colored multi bounce visibility.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005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here you have it in 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see how the shape of the mapping changes, as we modify the albedo.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070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063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 a</a:t>
            </a:r>
            <a:r>
              <a:rPr lang="en-US" baseline="0" dirty="0" smtClean="0"/>
              <a:t> comparison between doing a single bounce on the left,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Monte Carlo reference in the middle,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results obtained using our multi-bounce fitting function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2876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finish this part, I want to compare our starting point, on the left, with our final results, on the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as you can see</a:t>
            </a:r>
            <a:r>
              <a:rPr lang="en-US" baseline="0" dirty="0" smtClean="0"/>
              <a:t>, considering the cosine and the multiple bounces yield a significant visual difference.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40259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167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And we have seen improvements in the accuracy of incoming radiance, in green, </a:t>
            </a:r>
          </a:p>
          <a:p>
            <a:r>
              <a:rPr lang="en-US" baseline="0" noProof="0" dirty="0" smtClean="0"/>
              <a:t>with the adoption of environment look up tables for image-based lighting.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However, its implicit visibility term, in blue, has received less attention.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We think that both diffuse and specular occlusion are very important ingredients of the rendering equation,</a:t>
            </a:r>
          </a:p>
          <a:p>
            <a:r>
              <a:rPr lang="en-US" baseline="0" noProof="0" dirty="0" smtClean="0"/>
              <a:t>and in this talk we will explore them in more detail.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Without them, no matter how accurate our BRDF and lighting models are,</a:t>
            </a:r>
          </a:p>
          <a:p>
            <a:r>
              <a:rPr lang="en-US" baseline="0" noProof="0" dirty="0" smtClean="0"/>
              <a:t>we are missing that component that makes objects stick to the ground.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That makes them feel part of a connected world, rather than individually composited objects.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4931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</a:t>
            </a:r>
            <a:r>
              <a:rPr lang="en-US" baseline="0" dirty="0" smtClean="0"/>
              <a:t> not covering the details in this talk, but this is perhaps an important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the problem was, how we do all this in engine in 0.5ms?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Horizon-based approaches are perhaps the optimal way to calculate ground truth approximations,</a:t>
            </a:r>
          </a:p>
          <a:p>
            <a:r>
              <a:rPr lang="en-US" baseline="0" dirty="0" smtClean="0"/>
              <a:t>they are still slower than empirical solutions.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budget we could only afford half resolution and 1 direction per pixel, which as you can imagine is quite noisy.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4060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</a:t>
            </a:r>
            <a:r>
              <a:rPr lang="en-US" baseline="0" dirty="0" smtClean="0"/>
              <a:t> we applied a 4x4 bilateral filter, as usual, which creates 16 directions per pixel.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looks ok on static images, but working in half resolution it was still quite unstable.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2457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we had to heavily rely on temporal filtering to stabilize the image, and to increase the directions to 96 per pixel.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typical to use temporal filtering for ambient occlusion, but it is usually seen as a finisher.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our case, we strongly rely on it, specially for improving the temporal stability.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378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cost of the base GTAO was around 0.35ms, and the spatial and temporal denoising 0.15ms.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denoising can be amortized if we need to denoise other half resolution images, like for example SSR ones,</a:t>
            </a:r>
          </a:p>
          <a:p>
            <a:r>
              <a:rPr lang="en-US" baseline="0" dirty="0" smtClean="0"/>
              <a:t>as many memory accesses and calculations would be actually shared.</a:t>
            </a:r>
            <a:endParaRPr lang="en-US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0310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100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9064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we’re done with </a:t>
            </a:r>
            <a:r>
              <a:rPr lang="en-US" baseline="0" dirty="0" smtClean="0"/>
              <a:t>ambient occlusion, and now we will dive into the details of our specular occlusion technique,</a:t>
            </a:r>
          </a:p>
          <a:p>
            <a:r>
              <a:rPr lang="en-US" baseline="0" dirty="0" smtClean="0"/>
              <a:t>which we called GTSO.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44795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motivate the importance of accurate</a:t>
            </a:r>
            <a:r>
              <a:rPr lang="en-US" baseline="0" dirty="0" smtClean="0"/>
              <a:t> specular occlusion,</a:t>
            </a:r>
          </a:p>
          <a:p>
            <a:r>
              <a:rPr lang="en-US" baseline="0" dirty="0" smtClean="0"/>
              <a:t>I’ll start showing its importance for character rendering.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you have a character rendering without specular occlusion…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67679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here</a:t>
            </a:r>
            <a:r>
              <a:rPr lang="en-US" baseline="0" dirty="0" smtClean="0"/>
              <a:t> with it [back and forth].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think that specular occlusion is as important as ambient occlusion,</a:t>
            </a:r>
          </a:p>
          <a:p>
            <a:r>
              <a:rPr lang="en-US" baseline="0" dirty="0" smtClean="0"/>
              <a:t>but unfortunately it doesn’t receive as much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06324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I’d like to start</a:t>
            </a:r>
            <a:r>
              <a:rPr lang="en-US" baseline="0" noProof="0" dirty="0" smtClean="0"/>
              <a:t> with a brief recap of the split integral approximation for image based lighting.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It approximates the rendering equation by splitting it to two pieces, in orange and blue.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In orange, the probe convolution, </a:t>
            </a:r>
          </a:p>
          <a:p>
            <a:r>
              <a:rPr lang="en-US" baseline="0" noProof="0" dirty="0" smtClean="0"/>
              <a:t>and in blue, what is called the environment LUT.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Notice that we added a visibility term here, in green,</a:t>
            </a:r>
          </a:p>
          <a:p>
            <a:r>
              <a:rPr lang="en-US" baseline="0" noProof="0" dirty="0" smtClean="0"/>
              <a:t>which is typically ignored or approximated via simple hacks.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78253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The core</a:t>
            </a:r>
            <a:r>
              <a:rPr lang="en-US" baseline="0" noProof="0" dirty="0" smtClean="0"/>
              <a:t> of our technique consists on adding a further split for visibility, in green here,</a:t>
            </a:r>
          </a:p>
          <a:p>
            <a:r>
              <a:rPr lang="en-US" baseline="0" noProof="0" dirty="0" smtClean="0"/>
              <a:t>which can be seen as prefiltering the visibility.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[stop for a few seconds]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Note that the stars on the integrals…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06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In real-time rendering, we often hack or heavily approximate the occlusion,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This is understandable given the constraints of the previous generation of consoles.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But the question that we asked ourselves is: do we still need to do so?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Can we use accurate approaches in reasonable budgets, under the constraints of 60 frames per second?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Bear with me, and we will discover this out…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3280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…means that we normalize them, something that is</a:t>
            </a:r>
            <a:r>
              <a:rPr lang="en-US" baseline="0" dirty="0" smtClean="0"/>
              <a:t> also done by the previous split integral approximations.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38884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have a comparison</a:t>
            </a:r>
            <a:r>
              <a:rPr lang="en-US" baseline="0" dirty="0" smtClean="0"/>
              <a:t> of the original two split integral on the left, and our three split on the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see how the three split approximation is still quite close to ground truth, and doesn’t introduce more error than the two split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1790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144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32026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, let’s dive into our first specular occlusion attempt.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made the assumption that both the visibility and the BRDF can be approximated by cones.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idea is then to calculate the occlusion using the intersection of these cones.</a:t>
            </a:r>
          </a:p>
          <a:p>
            <a:endParaRPr lang="en-US" baseline="0" dirty="0" smtClean="0"/>
          </a:p>
          <a:p>
            <a:r>
              <a:rPr lang="en-US" dirty="0" smtClean="0"/>
              <a:t>The visibility cone can be obtained</a:t>
            </a:r>
            <a:r>
              <a:rPr lang="en-US" baseline="0" dirty="0" smtClean="0"/>
              <a:t> from the bent normal and occlusion values, which can either be baked or computed by GTAO.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reflection cone can be derived from the reflection direction and roughness.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487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this, we first calculate the visibility</a:t>
            </a:r>
            <a:r>
              <a:rPr lang="en-US" baseline="0" dirty="0" smtClean="0"/>
              <a:t> and specular cones.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04285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Then we calculate the solid angle of the intersection.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16524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solid angle of the reflection cone.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17057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with both at hand, we can calculate the percentage of the occlusion by doing a simple ratio.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4774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24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The core of our methodology for both the diffuse and specular occlusion has been to constantly compare with Monte Carlo ground truth at each step we performed,</a:t>
            </a:r>
          </a:p>
          <a:p>
            <a:r>
              <a:rPr lang="en-US" baseline="0" noProof="0" dirty="0" smtClean="0"/>
              <a:t>to ensure the correctness of our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86217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Note: [Uludag2014] appears with a typo on the article,</a:t>
                </a:r>
                <a:r>
                  <a:rPr lang="en-US" baseline="0" dirty="0" smtClean="0"/>
                  <a:t> and shows it as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244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 smtClean="0"/>
                  <a:t> instead.</a:t>
                </a:r>
                <a:endParaRPr lang="es-E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Note: [Uludag2014] appears with a typo on the article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𝛼_𝑠</a:t>
                </a:r>
                <a:r>
                  <a:rPr lang="en-US" i="0">
                    <a:latin typeface="Cambria Math" panose="02040503050406030204" pitchFamily="18" charset="0"/>
                  </a:rPr>
                  <a:t>=cos⁡(〖0.244〗^(1/(𝑝+1)))</a:t>
                </a:r>
                <a:endParaRPr lang="es-E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0772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93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9288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in</a:t>
            </a:r>
            <a:r>
              <a:rPr lang="en-US" baseline="0" dirty="0" smtClean="0"/>
              <a:t> more detail, this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visibility</a:t>
            </a:r>
            <a:r>
              <a:rPr lang="en-US" baseline="0" dirty="0" smtClean="0"/>
              <a:t> V sub s here </a:t>
            </a:r>
            <a:r>
              <a:rPr lang="en-US" dirty="0" smtClean="0"/>
              <a:t>is a function of three parameters, so we</a:t>
            </a:r>
            <a:r>
              <a:rPr lang="en-US" baseline="0" dirty="0" smtClean="0"/>
              <a:t> actually baked it into a 3d lookup table,</a:t>
            </a:r>
          </a:p>
          <a:p>
            <a:r>
              <a:rPr lang="en-US" baseline="0" dirty="0" smtClean="0"/>
              <a:t>which will be important as we will se later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82622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time for some comparisons.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the left we are using AO as specular occlusion,</a:t>
            </a:r>
          </a:p>
          <a:p>
            <a:r>
              <a:rPr lang="en-US" baseline="0" dirty="0" smtClean="0"/>
              <a:t>next we have [Lagarde2014] approximation,</a:t>
            </a:r>
          </a:p>
          <a:p>
            <a:r>
              <a:rPr lang="en-US" baseline="0" dirty="0" smtClean="0"/>
              <a:t>next we have the cone/cone intersection approximation that we have just explained, in orange,</a:t>
            </a:r>
          </a:p>
          <a:p>
            <a:r>
              <a:rPr lang="en-US" baseline="0" dirty="0" smtClean="0"/>
              <a:t>and on the right the reference.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while not perfect, the cone/cone intersection technique more closely matches our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9959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72618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US" baseline="0" dirty="0" smtClean="0"/>
              <a:t>o improve on these results, we wanted to relax our assumptions.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particular to stop approximating the reflection lobe with a cone.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1811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remember this, we baked the intersection into a look up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why we need to use a cone to represent our BRDF, when we can actually calculate the intersection with the real lobe shape offline?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143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hat we bake into the lookup table is in particular,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a 3d look up table, but with slightly different parameters, as we obviously need to pass the roughness.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integral basically calculates the reflection lobe over the hemisphere, but masking the rays that are outside of the visibility cone.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08316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comparison, we can see on the left our previous cone/cone intersection,</a:t>
            </a:r>
          </a:p>
          <a:p>
            <a:r>
              <a:rPr lang="en-US" baseline="0" dirty="0" smtClean="0"/>
              <a:t>on the middle the reference,</a:t>
            </a:r>
          </a:p>
          <a:p>
            <a:r>
              <a:rPr lang="en-US" baseline="0" dirty="0" smtClean="0"/>
              <a:t>and on the right the new cone/lobe intersection that we have just presented.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how it substantially improves on the overdarkening that we were getting near the silhouette of the character.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18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W</a:t>
            </a:r>
            <a:r>
              <a:rPr lang="en-US" baseline="0" noProof="0" dirty="0" smtClean="0"/>
              <a:t>e derived analytical solutions where possible,</a:t>
            </a:r>
          </a:p>
          <a:p>
            <a:r>
              <a:rPr lang="en-US" baseline="0" noProof="0" dirty="0" smtClean="0"/>
              <a:t>and from there…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747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 previous comparisons were done using Phong (as the previous work used Phong for gloss to aperture calculations), but we can now use any BRDF we want, like GGX.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from now on, we will use GGX, which is what we used in-engine for rendering.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1379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next step for us, was to derive a specular occlusion definition that is analogous to ambient occlusion.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means that it should be ground truth if the probe has a constant value,</a:t>
            </a:r>
          </a:p>
          <a:p>
            <a:r>
              <a:rPr lang="en-US" baseline="0" dirty="0" smtClean="0"/>
              <a:t>but our current definition does not comply with that.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we include the full BRDF in the visibility term, instead of just using the distribution function…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0525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…and we expand the normalization factor we mentioned earlier…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49064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...and we substitute in the rendering equation…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08467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You can see that the normalization denominator and the environment look up table cancel out,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reach to the result on the bottom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zoom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87845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0" dirty="0" smtClean="0"/>
              <a:t>ere we can see that if we replace the incoming radiance, in purple, with a white dome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46281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…the</a:t>
            </a:r>
            <a:r>
              <a:rPr lang="en-US" baseline="0" dirty="0" smtClean="0"/>
              <a:t> orange part will be completely gone, as it integrates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982821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…so we reach</a:t>
            </a:r>
            <a:r>
              <a:rPr lang="en-US" baseline="0" dirty="0" smtClean="0"/>
              <a:t> an equality, rather than an approximation, for the case of a white dome.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62330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this new formulation looks like</a:t>
            </a:r>
            <a:r>
              <a:rPr lang="en-US" baseline="0" dirty="0" smtClean="0"/>
              <a:t>, when compared with our previous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3224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here, you have some final</a:t>
            </a:r>
            <a:r>
              <a:rPr lang="en-US" baseline="0" dirty="0" smtClean="0"/>
              <a:t> renders for a white dome.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our old formulation, on the left,</a:t>
            </a:r>
          </a:p>
          <a:p>
            <a:r>
              <a:rPr lang="en-US" baseline="0" dirty="0" smtClean="0"/>
              <a:t>ground truth, in the middle,</a:t>
            </a:r>
          </a:p>
          <a:p>
            <a:r>
              <a:rPr lang="en-US" baseline="0" dirty="0" smtClean="0"/>
              <a:t>and the new formulation on the right.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better see that it completely matches the ground truth, lets flip the images back an forth.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B7FC5-7F4C-40D3-8F3B-EADD6C81B7E2}" type="slidenum">
              <a:rPr lang="es-ES" smtClean="0"/>
              <a:t>155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1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858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249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72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044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1532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440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908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488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3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0820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309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1987" y="6334125"/>
            <a:ext cx="1311541" cy="45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s2016.siggraph.org/sites/default/files/s16_high_fullcolor_left_tag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6371589"/>
            <a:ext cx="1410165" cy="38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1881" y="63809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EE0B6E"/>
                </a:solidFill>
                <a:latin typeface="+mj-lt"/>
              </a:defRPr>
            </a:lvl1pPr>
          </a:lstStyle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092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B1C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B1C2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B1C28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B1C28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B1C2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0.png"/><Relationship Id="rId4" Type="http://schemas.openxmlformats.org/officeDocument/2006/relationships/image" Target="../media/image17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5" Type="http://schemas.openxmlformats.org/officeDocument/2006/relationships/image" Target="../media/image182.png"/><Relationship Id="rId4" Type="http://schemas.openxmlformats.org/officeDocument/2006/relationships/image" Target="../media/image17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5" Type="http://schemas.openxmlformats.org/officeDocument/2006/relationships/image" Target="../media/image1760.png"/><Relationship Id="rId4" Type="http://schemas.openxmlformats.org/officeDocument/2006/relationships/image" Target="../media/image1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8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4.png"/><Relationship Id="rId4" Type="http://schemas.openxmlformats.org/officeDocument/2006/relationships/image" Target="../media/image1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0.png"/><Relationship Id="rId4" Type="http://schemas.openxmlformats.org/officeDocument/2006/relationships/image" Target="../media/image190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19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19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19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6.png"/><Relationship Id="rId4" Type="http://schemas.openxmlformats.org/officeDocument/2006/relationships/image" Target="../media/image1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19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0.png"/><Relationship Id="rId5" Type="http://schemas.openxmlformats.org/officeDocument/2006/relationships/image" Target="../media/image2120.png"/><Relationship Id="rId4" Type="http://schemas.openxmlformats.org/officeDocument/2006/relationships/image" Target="../media/image216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1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png"/><Relationship Id="rId3" Type="http://schemas.openxmlformats.org/officeDocument/2006/relationships/image" Target="../media/image226.png"/><Relationship Id="rId7" Type="http://schemas.openxmlformats.org/officeDocument/2006/relationships/image" Target="../media/image21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1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0.png"/><Relationship Id="rId4" Type="http://schemas.openxmlformats.org/officeDocument/2006/relationships/image" Target="../media/image235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0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ructural_similarity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1.png"/><Relationship Id="rId4" Type="http://schemas.openxmlformats.org/officeDocument/2006/relationships/image" Target="../media/image4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20.png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2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3.png"/><Relationship Id="rId7" Type="http://schemas.openxmlformats.org/officeDocument/2006/relationships/image" Target="../media/image1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10" Type="http://schemas.openxmlformats.org/officeDocument/2006/relationships/image" Target="../media/image115.png"/><Relationship Id="rId4" Type="http://schemas.openxmlformats.org/officeDocument/2006/relationships/image" Target="../media/image94.jpeg"/><Relationship Id="rId9" Type="http://schemas.openxmlformats.org/officeDocument/2006/relationships/image" Target="../media/image11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35246"/>
            <a:ext cx="12192000" cy="3740944"/>
          </a:xfrm>
          <a:prstGeom prst="rect">
            <a:avLst/>
          </a:prstGeom>
          <a:solidFill>
            <a:srgbClr val="00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66861"/>
            <a:ext cx="12192000" cy="2387600"/>
          </a:xfrm>
        </p:spPr>
        <p:txBody>
          <a:bodyPr anchor="t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Practical Realtime Strategies for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pc="500" dirty="0" smtClean="0">
                <a:solidFill>
                  <a:schemeClr val="accent2"/>
                </a:solidFill>
              </a:rPr>
              <a:t>Accurate Indirect Occlusion</a:t>
            </a:r>
            <a:endParaRPr lang="es-ES" spc="500" dirty="0">
              <a:solidFill>
                <a:schemeClr val="accent2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335116" y="3255625"/>
            <a:ext cx="5521766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5000"/>
              </a:lnSpc>
            </a:pPr>
            <a:r>
              <a:rPr lang="en-US" sz="1800" dirty="0" smtClean="0">
                <a:solidFill>
                  <a:schemeClr val="accent2"/>
                </a:solidFill>
              </a:rPr>
              <a:t>Jorge Jimenez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– Graphics R&amp;D Technical Director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(Activision Blizzard)</a:t>
            </a:r>
            <a:endParaRPr lang="en-US" sz="1800" dirty="0" smtClean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75000"/>
              </a:lnSpc>
            </a:pPr>
            <a:r>
              <a:rPr lang="en-US" sz="1800" dirty="0">
                <a:solidFill>
                  <a:schemeClr val="accent2"/>
                </a:solidFill>
              </a:rPr>
              <a:t>Xianchun Wu 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– Graphics R&amp;D Programmer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(Activision Blizzard)</a:t>
            </a:r>
            <a:endParaRPr lang="en-US" sz="1800" dirty="0" smtClean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75000"/>
              </a:lnSpc>
            </a:pPr>
            <a:r>
              <a:rPr lang="en-US" sz="1800" dirty="0">
                <a:solidFill>
                  <a:schemeClr val="accent2"/>
                </a:solidFill>
              </a:rPr>
              <a:t>Angelo Pesce 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– 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Graphics R&amp;D Technical 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Director (Activision Blizzard)</a:t>
            </a:r>
          </a:p>
          <a:p>
            <a:pPr algn="l">
              <a:lnSpc>
                <a:spcPct val="75000"/>
              </a:lnSpc>
            </a:pPr>
            <a:r>
              <a:rPr lang="en-US" sz="1800" dirty="0">
                <a:solidFill>
                  <a:schemeClr val="accent2"/>
                </a:solidFill>
              </a:rPr>
              <a:t>Adrian Jarabo 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– Post-Doctoral Researcher (Universidad de Zaragoza)</a:t>
            </a:r>
          </a:p>
          <a:p>
            <a:pPr algn="l">
              <a:lnSpc>
                <a:spcPct val="75000"/>
              </a:lnSpc>
            </a:pPr>
            <a:endParaRPr lang="en-US" sz="1800" dirty="0" smtClean="0">
              <a:solidFill>
                <a:schemeClr val="bg1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1800" dirty="0" smtClean="0">
                <a:solidFill>
                  <a:schemeClr val="bg1"/>
                </a:solidFill>
              </a:rPr>
              <a:t>Physically </a:t>
            </a:r>
            <a:r>
              <a:rPr lang="en-US" sz="1800" dirty="0">
                <a:solidFill>
                  <a:schemeClr val="bg1"/>
                </a:solidFill>
              </a:rPr>
              <a:t>Based Shading in Theory and </a:t>
            </a:r>
            <a:r>
              <a:rPr lang="en-US" sz="1800" dirty="0" smtClean="0">
                <a:solidFill>
                  <a:schemeClr val="bg1"/>
                </a:solidFill>
              </a:rPr>
              <a:t>Practice Course</a:t>
            </a:r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953" y="2933184"/>
            <a:ext cx="4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Picture 2" descr="http://s2016.siggraph.org/sites/all/themes/s2016/imgs/s2016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" y="4387952"/>
            <a:ext cx="2073275" cy="5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579" y="4281598"/>
            <a:ext cx="1927860" cy="6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Ground Truth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Implemented critical parts twice to ensure </a:t>
            </a:r>
            <a:r>
              <a:rPr lang="en-US" dirty="0" smtClean="0"/>
              <a:t>correctness</a:t>
            </a:r>
          </a:p>
          <a:p>
            <a:r>
              <a:rPr lang="en-US" dirty="0" smtClean="0"/>
              <a:t>Analytical problem</a:t>
            </a:r>
          </a:p>
          <a:p>
            <a:pPr lvl="1"/>
            <a:r>
              <a:rPr lang="en-US" dirty="0" smtClean="0"/>
              <a:t>Available data (engine)</a:t>
            </a:r>
          </a:p>
          <a:p>
            <a:pPr lvl="1"/>
            <a:r>
              <a:rPr lang="en-US" dirty="0" smtClean="0"/>
              <a:t>Performance targets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4276238"/>
            <a:ext cx="2985940" cy="1679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2512561"/>
            <a:ext cx="2985940" cy="1679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748884"/>
            <a:ext cx="2985940" cy="1679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9404" y="2244764"/>
            <a:ext cx="282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3d </a:t>
            </a:r>
            <a:r>
              <a:rPr lang="en-US" sz="1200" dirty="0"/>
              <a:t>r</a:t>
            </a:r>
            <a:r>
              <a:rPr lang="en-US" sz="1200" dirty="0" smtClean="0"/>
              <a:t>ay tracer (3d geometry)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7884404" y="3980189"/>
            <a:ext cx="403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Screen-space ray marcher (height map)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700512" y="5777152"/>
            <a:ext cx="2400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Horizon-based numerical integrator</a:t>
            </a:r>
            <a:endParaRPr lang="en-US" sz="12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6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Denoiser </a:t>
            </a:r>
            <a:r>
              <a:rPr lang="en-US" dirty="0" smtClean="0"/>
              <a:t>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113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Widen </a:t>
            </a:r>
            <a:r>
              <a:rPr lang="en-US" dirty="0"/>
              <a:t>the neighborhood min/max window using velocity weighting</a:t>
            </a:r>
          </a:p>
          <a:p>
            <a:pPr lvl="1"/>
            <a:r>
              <a:rPr lang="en-US" dirty="0"/>
              <a:t>If velocities are very different, keep the window tight</a:t>
            </a:r>
          </a:p>
          <a:p>
            <a:pPr lvl="1"/>
            <a:r>
              <a:rPr lang="en-US" dirty="0" smtClean="0"/>
              <a:t>Otherwise open it (unlikely to introduce ghosting)</a:t>
            </a:r>
          </a:p>
          <a:p>
            <a:r>
              <a:rPr lang="en-US" dirty="0" smtClean="0"/>
              <a:t>Similar idea to [Drobot2014b] soft clamping and color weighting</a:t>
            </a:r>
          </a:p>
          <a:p>
            <a:pPr lvl="1"/>
            <a:r>
              <a:rPr lang="en-US" dirty="0" smtClean="0"/>
              <a:t>Allows values further than min/max to still be accepted</a:t>
            </a:r>
          </a:p>
          <a:p>
            <a:pPr lvl="1"/>
            <a:r>
              <a:rPr lang="en-US" dirty="0" smtClean="0"/>
              <a:t>Color weighting revert to neighborhood clamp when ghosting potentially detected</a:t>
            </a:r>
          </a:p>
          <a:p>
            <a:pPr lvl="1"/>
            <a:endParaRPr lang="en-US" dirty="0" smtClean="0"/>
          </a:p>
          <a:p>
            <a:endParaRPr lang="es-E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99058" y="4914039"/>
            <a:ext cx="8593885" cy="1203049"/>
            <a:chOff x="1514579" y="4914039"/>
            <a:chExt cx="8593885" cy="1203049"/>
          </a:xfrm>
        </p:grpSpPr>
        <p:sp>
          <p:nvSpPr>
            <p:cNvPr id="7" name="Rectangle 6"/>
            <p:cNvSpPr/>
            <p:nvPr/>
          </p:nvSpPr>
          <p:spPr>
            <a:xfrm>
              <a:off x="6856245" y="5460485"/>
              <a:ext cx="846069" cy="926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accent6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3768" y="5322156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1"/>
                  </a:solidFill>
                </a:rPr>
                <a:t>NeiborhoodMin</a:t>
              </a:r>
              <a:endParaRPr lang="en-US" noProof="1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90237" y="5322156"/>
              <a:ext cx="17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1"/>
                  </a:solidFill>
                </a:rPr>
                <a:t>NeiborhoodMax</a:t>
              </a:r>
              <a:endParaRPr lang="en-US" noProof="1">
                <a:solidFill>
                  <a:schemeClr val="accent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514579" y="5322156"/>
              <a:ext cx="23653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2"/>
                  </a:solidFill>
                </a:rPr>
                <a:t>Velocity Weighting Fail:</a:t>
              </a:r>
              <a:endParaRPr lang="en-US" noProof="1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93768" y="5747756"/>
              <a:ext cx="1672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1"/>
                  </a:solidFill>
                </a:rPr>
                <a:t>NeiborhoodMin</a:t>
              </a:r>
              <a:endParaRPr lang="en-US" noProof="1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90237" y="5747756"/>
              <a:ext cx="1718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1"/>
                  </a:solidFill>
                </a:rPr>
                <a:t>NeiborhoodMax</a:t>
              </a:r>
              <a:endParaRPr lang="en-US" noProof="1">
                <a:solidFill>
                  <a:schemeClr val="accent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14579" y="5747756"/>
              <a:ext cx="2453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2"/>
                  </a:solidFill>
                </a:rPr>
                <a:t>Velocity Weighting Pass:</a:t>
              </a:r>
              <a:endParaRPr lang="en-US" noProof="1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29435" y="5886085"/>
              <a:ext cx="2097387" cy="926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68901" y="4914039"/>
              <a:ext cx="16184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noProof="1" smtClean="0">
                  <a:solidFill>
                    <a:schemeClr val="accent6"/>
                  </a:solidFill>
                </a:rPr>
                <a:t>Clamp Window</a:t>
              </a:r>
              <a:endParaRPr lang="en-US" noProof="1">
                <a:solidFill>
                  <a:schemeClr val="accent6"/>
                </a:solidFill>
              </a:endParaRPr>
            </a:p>
          </p:txBody>
        </p:sp>
      </p:grpSp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66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Denoiser Details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Widen the neighborhood min/max window using velocity weighting</a:t>
            </a:r>
          </a:p>
          <a:p>
            <a:r>
              <a:rPr lang="en-US" dirty="0" smtClean="0"/>
              <a:t>Rationale:</a:t>
            </a:r>
          </a:p>
          <a:p>
            <a:pPr lvl="1"/>
            <a:r>
              <a:rPr lang="en-US" dirty="0" smtClean="0"/>
              <a:t>If velocity weighting says reprojection is safe, we can trust it</a:t>
            </a:r>
          </a:p>
          <a:p>
            <a:pPr lvl="1"/>
            <a:r>
              <a:rPr lang="en-US" dirty="0" smtClean="0"/>
              <a:t>However, velocity weighting gives false ghosting positives</a:t>
            </a:r>
          </a:p>
          <a:p>
            <a:pPr lvl="2"/>
            <a:r>
              <a:rPr lang="en-US" dirty="0" smtClean="0"/>
              <a:t>Fast camera rotations, specially on the sides of the screen</a:t>
            </a:r>
          </a:p>
          <a:p>
            <a:pPr lvl="1"/>
            <a:r>
              <a:rPr lang="en-US" dirty="0" smtClean="0"/>
              <a:t>Revert to a tight neighborhood clamp when velocity weighting detects ghosting, rather than just rejecting</a:t>
            </a:r>
          </a:p>
          <a:p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7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Denoiser Details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Widen the neighborhood min/max window using velocity weighting</a:t>
            </a:r>
          </a:p>
          <a:p>
            <a:r>
              <a:rPr lang="en-US" dirty="0" smtClean="0"/>
              <a:t>Shader Code:</a:t>
            </a:r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2420707" y="3677858"/>
            <a:ext cx="7350586" cy="145264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>
                <a:alpha val="99000"/>
              </a:srgbClr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velocityWeight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VelocityWeight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currentVelocity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previousVelocity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window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velocityWeight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visibilityMax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visibilityMin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visibilityMin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-=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clampWindowScale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window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config.clampWindowScale = 0.5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visibilityMax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clampWindowScale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window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1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clamp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visibilityHistory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visibilityMin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visibilityMax</a:t>
            </a:r>
            <a:r>
              <a:rPr lang="en-GB" sz="11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1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4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54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Artifacts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Conservative attenuation</a:t>
            </a:r>
          </a:p>
          <a:p>
            <a:pPr lvl="1"/>
            <a:r>
              <a:rPr lang="en-US" dirty="0" smtClean="0"/>
              <a:t>Soft-clamp integration sampling distance</a:t>
            </a:r>
          </a:p>
          <a:p>
            <a:pPr lvl="1"/>
            <a:r>
              <a:rPr lang="en-US" dirty="0" smtClean="0"/>
              <a:t>150 inches of full effect</a:t>
            </a:r>
          </a:p>
          <a:p>
            <a:pPr lvl="1"/>
            <a:r>
              <a:rPr lang="en-US" dirty="0" smtClean="0"/>
              <a:t>From 150 to 200 soften sample contribution from 1 to 0</a:t>
            </a:r>
          </a:p>
          <a:p>
            <a:pPr lvl="1"/>
            <a:r>
              <a:rPr lang="en-US" dirty="0" smtClean="0"/>
              <a:t>Ensure ground truth near occlusion</a:t>
            </a:r>
          </a:p>
          <a:p>
            <a:pPr lvl="1"/>
            <a:r>
              <a:rPr lang="en-US" dirty="0" smtClean="0"/>
              <a:t>Far occlusion was contained in our baked lighting solution</a:t>
            </a:r>
          </a:p>
          <a:p>
            <a:r>
              <a:rPr lang="en-US" dirty="0" smtClean="0"/>
              <a:t>Screen-space radius according to the distance from camera</a:t>
            </a:r>
          </a:p>
          <a:p>
            <a:pPr lvl="1"/>
            <a:r>
              <a:rPr lang="en-US" dirty="0" smtClean="0"/>
              <a:t>Necessary to make AO view-independent</a:t>
            </a:r>
          </a:p>
          <a:p>
            <a:pPr lvl="1"/>
            <a:r>
              <a:rPr lang="en-US" dirty="0" smtClean="0"/>
              <a:t>Clamped to a max radius in pixels (avoids cache trashing on very near objects)</a:t>
            </a:r>
          </a:p>
          <a:p>
            <a:r>
              <a:rPr lang="en-US" dirty="0" smtClean="0"/>
              <a:t>Thickness heuristic for thin features</a:t>
            </a:r>
          </a:p>
          <a:p>
            <a:pPr lvl="1"/>
            <a:r>
              <a:rPr lang="en-US" dirty="0" smtClean="0"/>
              <a:t>Do not trust a single layer depth buffer!</a:t>
            </a: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4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1497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Can’t infer thickness from depth buffer</a:t>
            </a:r>
          </a:p>
          <a:p>
            <a:r>
              <a:rPr lang="en-US" sz="2400" dirty="0" smtClean="0"/>
              <a:t>Depth peeling not practical for us</a:t>
            </a:r>
          </a:p>
          <a:p>
            <a:r>
              <a:rPr lang="en-US" sz="2400" dirty="0" smtClean="0"/>
              <a:t>Horizon-based AO leads to thin features to cast too much occlusion</a:t>
            </a:r>
          </a:p>
          <a:p>
            <a:endParaRPr lang="en-US" sz="2400" dirty="0" smtClean="0"/>
          </a:p>
          <a:p>
            <a:r>
              <a:rPr lang="en-US" sz="2400" dirty="0" smtClean="0"/>
              <a:t>We developed a thickness heuristic:</a:t>
            </a:r>
          </a:p>
          <a:p>
            <a:pPr lvl="1"/>
            <a:r>
              <a:rPr lang="en-US" sz="2000" dirty="0" smtClean="0"/>
              <a:t>Assume object thickness similar to screen space width</a:t>
            </a:r>
          </a:p>
          <a:p>
            <a:pPr lvl="1"/>
            <a:r>
              <a:rPr lang="en-US" sz="2000" dirty="0" smtClean="0"/>
              <a:t>Conservative with architectural features such as 90</a:t>
            </a:r>
            <a:r>
              <a:rPr lang="es-ES" sz="2000" dirty="0"/>
              <a:t>°</a:t>
            </a:r>
            <a:r>
              <a:rPr lang="en-US" sz="2000" dirty="0" smtClean="0"/>
              <a:t> corners</a:t>
            </a:r>
            <a:endParaRPr lang="en-US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8952" y="1216025"/>
            <a:ext cx="4314848" cy="4351338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62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7" name="Rectangle 6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Side View (Slice)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15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31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51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1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Thickness Heuristic</a:t>
            </a:r>
            <a:endParaRPr lang="es-E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7" name="Rectangle 6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9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Ground Truth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Implemented critical parts twice to ensure </a:t>
            </a:r>
            <a:r>
              <a:rPr lang="en-US" dirty="0" smtClean="0"/>
              <a:t>correctness</a:t>
            </a:r>
          </a:p>
          <a:p>
            <a:r>
              <a:rPr lang="en-US" dirty="0" smtClean="0"/>
              <a:t>Analytical problem</a:t>
            </a:r>
          </a:p>
          <a:p>
            <a:pPr lvl="1"/>
            <a:r>
              <a:rPr lang="en-US" dirty="0" smtClean="0"/>
              <a:t>Available data (engine)</a:t>
            </a:r>
          </a:p>
          <a:p>
            <a:pPr lvl="1"/>
            <a:r>
              <a:rPr lang="en-US" dirty="0" smtClean="0"/>
              <a:t>Performance targets</a:t>
            </a:r>
          </a:p>
          <a:p>
            <a:r>
              <a:rPr lang="en-US" dirty="0" smtClean="0"/>
              <a:t>Closed-form solution + Fitting residual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4276238"/>
            <a:ext cx="2985940" cy="1679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2512561"/>
            <a:ext cx="2985940" cy="1679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748884"/>
            <a:ext cx="2985940" cy="1679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9404" y="2244764"/>
            <a:ext cx="282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3d </a:t>
            </a:r>
            <a:r>
              <a:rPr lang="en-US" sz="1200" dirty="0"/>
              <a:t>r</a:t>
            </a:r>
            <a:r>
              <a:rPr lang="en-US" sz="1200" dirty="0" smtClean="0"/>
              <a:t>ay tracer (3d geometry)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7884404" y="3980189"/>
            <a:ext cx="403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Screen-space ray marcher (height map)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700512" y="5777152"/>
            <a:ext cx="2400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Horizon-based numerical integrator</a:t>
            </a:r>
            <a:endParaRPr lang="en-US" sz="12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46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Thickness Heuristic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5576" y="1549400"/>
            <a:ext cx="4314848" cy="4351338"/>
          </a:xfrm>
          <a:prstGeom prst="rect">
            <a:avLst/>
          </a:prstGeom>
        </p:spPr>
      </p:pic>
      <p:pic>
        <p:nvPicPr>
          <p:cNvPr id="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1576" y="1549400"/>
            <a:ext cx="4314848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64846" y="5900738"/>
            <a:ext cx="2128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Without Thickness Heuristic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98846" y="5900738"/>
            <a:ext cx="2128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With Thickness </a:t>
            </a:r>
            <a:r>
              <a:rPr lang="en-US" dirty="0">
                <a:solidFill>
                  <a:schemeClr val="accent2"/>
                </a:solidFill>
              </a:rPr>
              <a:t>Heuristic</a:t>
            </a:r>
          </a:p>
        </p:txBody>
      </p:sp>
    </p:spTree>
    <p:extLst>
      <p:ext uri="{BB962C8B-B14F-4D97-AF65-F5344CB8AC3E}">
        <p14:creationId xmlns:p14="http://schemas.microsoft.com/office/powerpoint/2010/main" val="1777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Ideas and math presented </a:t>
            </a:r>
            <a:r>
              <a:rPr lang="en-US" sz="2400" dirty="0" smtClean="0"/>
              <a:t>are compatible </a:t>
            </a:r>
            <a:r>
              <a:rPr lang="en-US" sz="2400" dirty="0"/>
              <a:t>with line sweep ambient occlusion [Timonen2013a] [Timonen2013b] [Silvennoinen2015]</a:t>
            </a:r>
          </a:p>
          <a:p>
            <a:pPr lvl="1"/>
            <a:r>
              <a:rPr lang="en-US" sz="2000" dirty="0"/>
              <a:t>Horizon-based integration math is the same</a:t>
            </a:r>
          </a:p>
          <a:p>
            <a:pPr lvl="1"/>
            <a:r>
              <a:rPr lang="en-US" sz="2000" dirty="0"/>
              <a:t>Multibounce fit is agnostic to the source of the AO as long as it is ground </a:t>
            </a:r>
            <a:r>
              <a:rPr lang="en-US" sz="2000" dirty="0" smtClean="0"/>
              <a:t>truth</a:t>
            </a: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68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9"/>
          <p:cNvSpPr>
            <a:spLocks noGrp="1"/>
          </p:cNvSpPr>
          <p:nvPr>
            <p:ph type="title"/>
          </p:nvPr>
        </p:nvSpPr>
        <p:spPr>
          <a:xfrm>
            <a:off x="831850" y="2709863"/>
            <a:ext cx="10515600" cy="14382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pc="1000" dirty="0" smtClean="0">
                <a:solidFill>
                  <a:schemeClr val="accent2"/>
                </a:solidFill>
              </a:rPr>
              <a:t>GTSO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0" dirty="0" smtClean="0"/>
              <a:t>Ground Truth-based Specular Occlusion</a:t>
            </a:r>
            <a:endParaRPr lang="es-ES" sz="4900" b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06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8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768" y="2813157"/>
                <a:ext cx="12082272" cy="875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600"/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600"/>
                            <m:t>Ω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6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6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2813157"/>
                <a:ext cx="12082272" cy="8753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integral approximation [Lazarov2013] [Karis2013]: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 rot="5400000">
            <a:off x="4255148" y="2946311"/>
            <a:ext cx="45719" cy="1255105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4587" y="3638732"/>
                <a:ext cx="4356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87" y="3638732"/>
                <a:ext cx="43563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093716" y="121532"/>
                <a:ext cx="3033907" cy="572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sz="140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hit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sky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hit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sky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716" y="121532"/>
                <a:ext cx="3033907" cy="572914"/>
              </a:xfrm>
              <a:prstGeom prst="rect">
                <a:avLst/>
              </a:prstGeom>
              <a:blipFill rotWithShape="0">
                <a:blip r:embed="rId5"/>
                <a:stretch>
                  <a:fillRect l="-4024" t="-179787" b="-2648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798982" y="2525971"/>
            <a:ext cx="97334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Visibility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5400000" flipH="1">
            <a:off x="7265867" y="2798401"/>
            <a:ext cx="45719" cy="495857"/>
          </a:xfrm>
          <a:prstGeom prst="righ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10494228" y="2846013"/>
            <a:ext cx="45719" cy="1856400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9619778" y="3851444"/>
            <a:ext cx="179388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Environment</a:t>
            </a:r>
            <a:r>
              <a:rPr lang="es-ES" dirty="0" smtClean="0">
                <a:solidFill>
                  <a:schemeClr val="accent1"/>
                </a:solidFill>
              </a:rPr>
              <a:t> LUT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8160380" y="2446471"/>
            <a:ext cx="45719" cy="2655486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7233492" y="3851444"/>
            <a:ext cx="18994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Probe convolution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16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713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We further split the visibility calculation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, which is our </a:t>
                </a:r>
                <a:r>
                  <a:rPr lang="en-US" i="1" dirty="0" smtClean="0"/>
                  <a:t>specular occlusion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an be thought as </a:t>
                </a:r>
                <a:r>
                  <a:rPr lang="en-US" dirty="0" smtClean="0">
                    <a:solidFill>
                      <a:schemeClr val="accent6"/>
                    </a:solidFill>
                  </a:rPr>
                  <a:t>prefiltering the visibility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860425" lvl="1" indent="-860425">
                  <a:buNone/>
                  <a:tabLst>
                    <a:tab pos="7461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 smtClean="0">
                              <a:solidFill>
                                <a:schemeClr val="tx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l-GR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60425" lvl="1" indent="-860425">
                  <a:buNone/>
                  <a:tabLst>
                    <a:tab pos="7461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bg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l-GR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 smtClean="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 smtClean="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 smtClean="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1889125" lvl="1" indent="-1431925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71315"/>
              </a:xfrm>
              <a:blipFill rotWithShape="0">
                <a:blip r:embed="rId3"/>
                <a:stretch>
                  <a:fillRect l="-928" t="-11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03593" y="5701168"/>
                <a:ext cx="422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593" y="5701168"/>
                <a:ext cx="42248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5686098" y="4606590"/>
            <a:ext cx="57478" cy="2081540"/>
          </a:xfrm>
          <a:prstGeom prst="righ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9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Sum Term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Star (*) means to normalize the integral</a:t>
                </a:r>
              </a:p>
              <a:p>
                <a:pPr lvl="1"/>
                <a:r>
                  <a:rPr lang="en-US" dirty="0" smtClean="0"/>
                  <a:t>As in the </a:t>
                </a:r>
                <a:r>
                  <a:rPr lang="en-US" dirty="0"/>
                  <a:t>split integral approximation previous work</a:t>
                </a:r>
                <a:endParaRPr lang="en-US" dirty="0" smtClean="0"/>
              </a:p>
              <a:p>
                <a:r>
                  <a:rPr lang="en-US" dirty="0" smtClean="0"/>
                  <a:t>For the new visibility term: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455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93" y="838195"/>
            <a:ext cx="3493414" cy="5614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92" y="838195"/>
            <a:ext cx="3493414" cy="5614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186" y="838197"/>
            <a:ext cx="3493629" cy="56147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8743" y="6445927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Split</a:t>
            </a:r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4770833" y="6445927"/>
            <a:ext cx="265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Monte Carlo Ground </a:t>
            </a:r>
            <a:r>
              <a:rPr lang="en-US" dirty="0">
                <a:solidFill>
                  <a:schemeClr val="accent6"/>
                </a:solidFill>
              </a:rPr>
              <a:t>Truth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93943" y="6452611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Three Split</a:t>
            </a:r>
            <a:endParaRPr lang="es-E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83561" y="150858"/>
                <a:ext cx="3094521" cy="63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1" y="150858"/>
                <a:ext cx="3094521" cy="630557"/>
              </a:xfrm>
              <a:prstGeom prst="rect">
                <a:avLst/>
              </a:prstGeom>
              <a:blipFill rotWithShape="1">
                <a:blip r:embed="rId6"/>
                <a:stretch>
                  <a:fillRect r="-6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0698" y="150857"/>
                <a:ext cx="4565801" cy="630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698" y="150857"/>
                <a:ext cx="4565801" cy="63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8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77" y="838195"/>
            <a:ext cx="3493629" cy="56147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280400" y="6452611"/>
            <a:ext cx="292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Monte Carlo Ground </a:t>
            </a:r>
            <a:r>
              <a:rPr lang="en-US" dirty="0">
                <a:solidFill>
                  <a:schemeClr val="accent6"/>
                </a:solidFill>
              </a:rPr>
              <a:t>Truth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Achieve same performance as the fastest technique we had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MiniEngine </a:t>
            </a:r>
            <a:r>
              <a:rPr lang="en-US" dirty="0" smtClean="0"/>
              <a:t>SSAO: outstanding technique in terms of quality/performance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Achieve high accuracy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Make using accurate approaches a no brainer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b="1" dirty="0" smtClean="0"/>
              <a:t>Used in production under 60 fps constraints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0.5ms on PS4@1080p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6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52" y="838195"/>
            <a:ext cx="3493414" cy="5614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93" y="838195"/>
            <a:ext cx="3489255" cy="56077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971" y="838195"/>
            <a:ext cx="3489255" cy="56077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8743" y="6445927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Split</a:t>
            </a:r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5036343" y="6445927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Ground Truth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93943" y="6452611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Three Split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5040" y="3276600"/>
            <a:ext cx="601980" cy="57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5496788" y="4457700"/>
            <a:ext cx="1277391" cy="57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angle 12"/>
          <p:cNvSpPr/>
          <p:nvPr/>
        </p:nvSpPr>
        <p:spPr>
          <a:xfrm>
            <a:off x="6949440" y="3355842"/>
            <a:ext cx="300990" cy="941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83561" y="150858"/>
                <a:ext cx="3094521" cy="63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1" y="150858"/>
                <a:ext cx="3094521" cy="630557"/>
              </a:xfrm>
              <a:prstGeom prst="rect">
                <a:avLst/>
              </a:prstGeom>
              <a:blipFill rotWithShape="1">
                <a:blip r:embed="rId5"/>
                <a:stretch>
                  <a:fillRect r="-6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70698" y="150858"/>
                <a:ext cx="4565801" cy="630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698" y="150858"/>
                <a:ext cx="4565801" cy="6305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79" y="847719"/>
            <a:ext cx="3493630" cy="56147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22" y="847719"/>
            <a:ext cx="3493630" cy="561476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53179" y="6462484"/>
            <a:ext cx="7286073" cy="369332"/>
            <a:chOff x="2847672" y="6462484"/>
            <a:chExt cx="639957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47672" y="6462484"/>
              <a:ext cx="2606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Two </a:t>
              </a:r>
              <a:r>
                <a:rPr lang="en-US" dirty="0" smtClean="0"/>
                <a:t>Split</a:t>
              </a:r>
              <a:endParaRPr lang="es-E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52518" y="6462484"/>
              <a:ext cx="299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Three </a:t>
              </a:r>
              <a:r>
                <a:rPr lang="en-US" dirty="0" smtClean="0">
                  <a:solidFill>
                    <a:schemeClr val="accent2"/>
                  </a:solidFill>
                </a:rPr>
                <a:t>Split Approximation</a:t>
              </a:r>
              <a:endParaRPr lang="es-ES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45622" y="150857"/>
                <a:ext cx="4565801" cy="630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1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22" y="150857"/>
                <a:ext cx="4565801" cy="6305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53179" y="150857"/>
                <a:ext cx="3094521" cy="63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1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1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1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179" y="150857"/>
                <a:ext cx="3094521" cy="630557"/>
              </a:xfrm>
              <a:prstGeom prst="rect">
                <a:avLst/>
              </a:prstGeom>
              <a:blipFill rotWithShape="0">
                <a:blip r:embed="rId6"/>
                <a:stretch>
                  <a:fillRect r="-66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8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Attempt</a:t>
                </a:r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161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Visibility can be approximated as a cone</a:t>
            </a:r>
          </a:p>
          <a:p>
            <a:pPr lvl="1"/>
            <a:r>
              <a:rPr lang="en-US" dirty="0" smtClean="0"/>
              <a:t>BRDF can </a:t>
            </a:r>
            <a:r>
              <a:rPr lang="en-US" dirty="0"/>
              <a:t>be approximated as a </a:t>
            </a:r>
            <a:r>
              <a:rPr lang="en-US" dirty="0" smtClean="0"/>
              <a:t>cone</a:t>
            </a:r>
          </a:p>
          <a:p>
            <a:endParaRPr lang="en-US" dirty="0" smtClean="0"/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Bent normal + AO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Idea:</a:t>
            </a:r>
          </a:p>
          <a:p>
            <a:pPr lvl="1"/>
            <a:r>
              <a:rPr lang="en-US" dirty="0" smtClean="0"/>
              <a:t>Calculate </a:t>
            </a:r>
            <a:r>
              <a:rPr lang="en-US" dirty="0"/>
              <a:t>the occlusion using the intersection of the reflection and visibility </a:t>
            </a:r>
            <a:r>
              <a:rPr lang="en-US" dirty="0" smtClean="0"/>
              <a:t>cones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/>
              <a:t>[Oat2007</a:t>
            </a:r>
            <a:r>
              <a:rPr lang="en-US" dirty="0" smtClean="0"/>
              <a:t>], but for specular lighting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sz="2900" i="1" dirty="0">
              <a:latin typeface="Cambria Math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446" y="1050925"/>
            <a:ext cx="3458455" cy="43513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48407" y="1978808"/>
            <a:ext cx="913905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+mj-lt"/>
              </a:rPr>
              <a:t>Visible</a:t>
            </a:r>
          </a:p>
          <a:p>
            <a:r>
              <a:rPr lang="en-US" sz="1600" dirty="0" smtClean="0">
                <a:solidFill>
                  <a:schemeClr val="accent6"/>
                </a:solidFill>
                <a:latin typeface="+mj-lt"/>
              </a:rPr>
              <a:t>Inside of</a:t>
            </a:r>
          </a:p>
          <a:p>
            <a:r>
              <a:rPr lang="en-US" sz="1600" dirty="0" smtClean="0">
                <a:solidFill>
                  <a:schemeClr val="accent6"/>
                </a:solidFill>
                <a:latin typeface="+mj-lt"/>
              </a:rPr>
              <a:t>the cone</a:t>
            </a:r>
            <a:endParaRPr lang="en-US" sz="1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62312" y="3226594"/>
            <a:ext cx="965329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  <a:latin typeface="+mj-lt"/>
              </a:rPr>
              <a:t>Occluded</a:t>
            </a:r>
            <a:endParaRPr lang="en-US" sz="1600" dirty="0">
              <a:solidFill>
                <a:schemeClr val="accent5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658949" y="5216148"/>
                <a:ext cx="2387448" cy="687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Cone defined </a:t>
                </a:r>
                <a:r>
                  <a:rPr lang="en-US" dirty="0" smtClean="0"/>
                  <a:t>by:</a:t>
                </a:r>
              </a:p>
              <a:p>
                <a:pPr algn="ctr"/>
                <a:r>
                  <a:rPr lang="en-US" dirty="0" smtClean="0">
                    <a:latin typeface="+mj-lt"/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>
                    <a:latin typeface="+mj-lt"/>
                  </a:rPr>
                  <a:t>, Aperture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49" y="5216148"/>
                <a:ext cx="2387448" cy="687304"/>
              </a:xfrm>
              <a:prstGeom prst="rect">
                <a:avLst/>
              </a:prstGeom>
              <a:blipFill rotWithShape="0">
                <a:blip r:embed="rId5"/>
                <a:stretch>
                  <a:fillRect l="-1276" t="-5357" b="-1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79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Calculate: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Visibility cone</a:t>
            </a:r>
          </a:p>
          <a:p>
            <a:pPr lvl="1"/>
            <a:r>
              <a:rPr lang="en-US" sz="2000" dirty="0" smtClean="0">
                <a:solidFill>
                  <a:srgbClr val="FF3B3B"/>
                </a:solidFill>
              </a:rPr>
              <a:t>Specular reflection cone</a:t>
            </a:r>
          </a:p>
          <a:p>
            <a:pPr marL="514350" indent="-514350">
              <a:buFont typeface="+mj-lt"/>
              <a:buAutoNum type="arabicPeriod"/>
            </a:pPr>
            <a:endParaRPr lang="es-E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1476" y="1825625"/>
            <a:ext cx="4043048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08724" y="2483683"/>
            <a:ext cx="1657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en-US" sz="1400" dirty="0">
                <a:solidFill>
                  <a:schemeClr val="accent6"/>
                </a:solidFill>
                <a:latin typeface="+mj-lt"/>
              </a:rPr>
              <a:t>Visibility cone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80241" y="2755900"/>
            <a:ext cx="194572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3B3B"/>
                </a:solidFill>
                <a:latin typeface="+mj-lt"/>
              </a:rPr>
              <a:t>Specular reflection cone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9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Calculate:</a:t>
                </a:r>
              </a:p>
              <a:p>
                <a:pPr lvl="1"/>
                <a:r>
                  <a:rPr lang="en-US" sz="2000" dirty="0" smtClean="0">
                    <a:solidFill>
                      <a:schemeClr val="accent6"/>
                    </a:solidFill>
                  </a:rPr>
                  <a:t>Visibility cone</a:t>
                </a:r>
              </a:p>
              <a:p>
                <a:pPr lvl="1"/>
                <a:r>
                  <a:rPr lang="en-US" sz="2000" dirty="0" smtClean="0">
                    <a:solidFill>
                      <a:srgbClr val="FF3B3B"/>
                    </a:solidFill>
                  </a:rPr>
                  <a:t>Specular reflection cone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 solid angle of the intersection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smtClean="0">
                            <a:solidFill>
                              <a:srgbClr val="856743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41476" y="1825625"/>
            <a:ext cx="4043048" cy="43513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542295" y="1536700"/>
            <a:ext cx="42905" cy="1270000"/>
          </a:xfrm>
          <a:prstGeom prst="line">
            <a:avLst/>
          </a:prstGeom>
          <a:ln w="12700">
            <a:solidFill>
              <a:srgbClr val="856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856743"/>
                              </a:solidFill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B29068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508724" y="2483683"/>
            <a:ext cx="1657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en-US" sz="1400" dirty="0">
                <a:solidFill>
                  <a:schemeClr val="accent6"/>
                </a:solidFill>
              </a:rPr>
              <a:t>Visibility cone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80241" y="2755900"/>
            <a:ext cx="194572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3B3B"/>
                </a:solidFill>
              </a:rPr>
              <a:t>Specular reflection cone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92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Calculate:</a:t>
                </a:r>
              </a:p>
              <a:p>
                <a:pPr lvl="1"/>
                <a:r>
                  <a:rPr lang="en-US" sz="2000" dirty="0" smtClean="0">
                    <a:solidFill>
                      <a:schemeClr val="accent6"/>
                    </a:solidFill>
                  </a:rPr>
                  <a:t>Visibility cone</a:t>
                </a:r>
              </a:p>
              <a:p>
                <a:pPr lvl="1"/>
                <a:r>
                  <a:rPr lang="en-US" sz="2000" dirty="0" smtClean="0">
                    <a:solidFill>
                      <a:srgbClr val="FF3B3B"/>
                    </a:solidFill>
                  </a:rPr>
                  <a:t>Specular reflection cone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 solid angle of the intersection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smtClean="0">
                            <a:solidFill>
                              <a:srgbClr val="856743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 solid angle of the specular reflection cone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smtClean="0">
                            <a:solidFill>
                              <a:srgbClr val="FF3B3B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2101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41476" y="1825625"/>
            <a:ext cx="4043048" cy="43513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542295" y="1536700"/>
            <a:ext cx="42905" cy="1270000"/>
          </a:xfrm>
          <a:prstGeom prst="line">
            <a:avLst/>
          </a:prstGeom>
          <a:ln w="12700">
            <a:solidFill>
              <a:srgbClr val="856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9227604" y="1318182"/>
            <a:ext cx="1" cy="1270000"/>
          </a:xfrm>
          <a:prstGeom prst="line">
            <a:avLst/>
          </a:prstGeom>
          <a:ln w="127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856743"/>
                              </a:solidFill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B29068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99732" y="881382"/>
                <a:ext cx="48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3B3B"/>
                              </a:solidFill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3B3B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32" y="881382"/>
                <a:ext cx="48622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508724" y="2483683"/>
            <a:ext cx="1657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en-US" sz="1400" dirty="0">
                <a:solidFill>
                  <a:schemeClr val="accent6"/>
                </a:solidFill>
              </a:rPr>
              <a:t>Visibility cone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80241" y="2755900"/>
            <a:ext cx="194572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3B3B"/>
                </a:solidFill>
              </a:rPr>
              <a:t>Specular reflection cone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52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Calculate:</a:t>
                </a:r>
              </a:p>
              <a:p>
                <a:pPr lvl="1"/>
                <a:r>
                  <a:rPr lang="en-US" sz="2000" dirty="0" smtClean="0">
                    <a:solidFill>
                      <a:schemeClr val="accent6"/>
                    </a:solidFill>
                  </a:rPr>
                  <a:t>Visibility cone</a:t>
                </a:r>
              </a:p>
              <a:p>
                <a:pPr lvl="1"/>
                <a:r>
                  <a:rPr lang="en-US" sz="2000" dirty="0" smtClean="0">
                    <a:solidFill>
                      <a:srgbClr val="FF3B3B"/>
                    </a:solidFill>
                  </a:rPr>
                  <a:t>Specular reflection cone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 solid angle of the intersection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smtClean="0">
                            <a:solidFill>
                              <a:srgbClr val="856743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8567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Calculate solid angle of the specular reflection cone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smtClean="0">
                            <a:solidFill>
                              <a:srgbClr val="FF3B3B"/>
                            </a:solidFill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514350" indent="-51435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 smtClean="0"/>
                  <a:t>Calculate percentage of occlusion: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2400" i="1" smtClean="0">
                                <a:solidFill>
                                  <a:srgbClr val="85674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2400" smtClean="0">
                                <a:solidFill>
                                  <a:srgbClr val="856743"/>
                                </a:solidFill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85674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sz="2400" i="1" smtClean="0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2400" smtClean="0">
                                <a:solidFill>
                                  <a:srgbClr val="FF3B3B"/>
                                </a:solidFill>
                              </a:rPr>
                              <m:t>Ω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2101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41476" y="1825625"/>
            <a:ext cx="4043048" cy="43513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542295" y="1536700"/>
            <a:ext cx="42905" cy="1270000"/>
          </a:xfrm>
          <a:prstGeom prst="line">
            <a:avLst/>
          </a:prstGeom>
          <a:ln w="12700">
            <a:solidFill>
              <a:srgbClr val="856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9227604" y="1318182"/>
            <a:ext cx="1" cy="1270000"/>
          </a:xfrm>
          <a:prstGeom prst="line">
            <a:avLst/>
          </a:prstGeom>
          <a:ln w="127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856743"/>
                              </a:solidFill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5674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B29068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861" y="1110656"/>
                <a:ext cx="47205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99732" y="881382"/>
                <a:ext cx="48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3B3B"/>
                              </a:solidFill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3B3B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32" y="881382"/>
                <a:ext cx="48622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508724" y="2483683"/>
            <a:ext cx="165795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en-US" sz="1400" dirty="0">
                <a:solidFill>
                  <a:schemeClr val="accent6"/>
                </a:solidFill>
              </a:rPr>
              <a:t>Visibility cone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80241" y="2755900"/>
            <a:ext cx="194572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3B3B"/>
                </a:solidFill>
              </a:rPr>
              <a:t>Specular reflection cone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8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Bent normal </a:t>
            </a:r>
            <a:r>
              <a:rPr lang="en-US" dirty="0">
                <a:solidFill>
                  <a:schemeClr val="accent6"/>
                </a:solidFill>
              </a:rPr>
              <a:t>+ ambient occlusion</a:t>
            </a:r>
          </a:p>
          <a:p>
            <a:pPr lvl="1"/>
            <a:r>
              <a:rPr lang="en-US" dirty="0">
                <a:solidFill>
                  <a:srgbClr val="FF3B3B"/>
                </a:solidFill>
              </a:rPr>
              <a:t>Reflection direction + </a:t>
            </a:r>
            <a:r>
              <a:rPr lang="en-US" dirty="0" smtClean="0">
                <a:solidFill>
                  <a:srgbClr val="FF3B3B"/>
                </a:solidFill>
              </a:rPr>
              <a:t>gloss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76500" y="2430439"/>
            <a:ext cx="0" cy="301723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843484" y="3926822"/>
            <a:ext cx="0" cy="282626"/>
          </a:xfrm>
          <a:prstGeom prst="line">
            <a:avLst/>
          </a:prstGeom>
          <a:ln w="95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38300" y="3926822"/>
            <a:ext cx="2438895" cy="0"/>
          </a:xfrm>
          <a:prstGeom prst="line">
            <a:avLst/>
          </a:prstGeom>
          <a:ln w="95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38300" y="2732161"/>
            <a:ext cx="151130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92151" y="3926822"/>
            <a:ext cx="0" cy="282626"/>
          </a:xfrm>
          <a:prstGeom prst="line">
            <a:avLst/>
          </a:prstGeom>
          <a:ln w="95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00219" y="3926822"/>
            <a:ext cx="582931" cy="0"/>
          </a:xfrm>
          <a:prstGeom prst="line">
            <a:avLst/>
          </a:prstGeom>
          <a:ln w="95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053383" y="4223858"/>
                <a:ext cx="25961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rgbClr val="FF3B3B"/>
                    </a:solidFill>
                    <a:latin typeface="+mj-lt"/>
                  </a:rPr>
                  <a:t>Convert to reflection aperture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3B3B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383" y="4223858"/>
                <a:ext cx="259616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704" t="-4000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4786313" y="2430438"/>
            <a:ext cx="0" cy="301724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53738" y="2732161"/>
            <a:ext cx="2215109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534816" y="2122661"/>
                <a:ext cx="25029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6"/>
                    </a:solidFill>
                    <a:latin typeface="+mj-lt"/>
                  </a:rPr>
                  <a:t>Convert to visibility aperture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816" y="2122661"/>
                <a:ext cx="250299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732" t="-3922" b="-196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531690" y="2122662"/>
            <a:ext cx="1889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Visibility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cone direction</a:t>
            </a:r>
            <a:endParaRPr lang="en-US" sz="1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40132" y="4228545"/>
            <a:ext cx="2006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3B3B"/>
                </a:solidFill>
                <a:latin typeface="+mj-lt"/>
              </a:rPr>
              <a:t>Reflection </a:t>
            </a:r>
            <a:r>
              <a:rPr lang="en-US" sz="1400" dirty="0">
                <a:solidFill>
                  <a:srgbClr val="FF3B3B"/>
                </a:solidFill>
                <a:latin typeface="+mj-lt"/>
              </a:rPr>
              <a:t>cone direction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199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 Aperture from Ambient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Ambient occlusion equation (uniform weighting):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𝑢𝑛𝑖𝑓𝑜𝑟𝑚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0" i="0" smtClean="0"/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Therefore: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56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Ambient occlusion equation (cosine weighting):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𝑐𝑜𝑠𝑖𝑛𝑒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/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n-US"/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/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 Aperture from Ambient Occlusion</a:t>
            </a: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58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Ambient Occlusion (GTAO):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/>
                  <a:t> in this presentation</a:t>
                </a:r>
              </a:p>
              <a:p>
                <a:pPr lvl="1"/>
                <a:r>
                  <a:rPr lang="en-US" dirty="0" smtClean="0"/>
                  <a:t>Uniform Weighting</a:t>
                </a:r>
              </a:p>
              <a:p>
                <a:pPr lvl="1"/>
                <a:r>
                  <a:rPr lang="en-US" dirty="0" smtClean="0"/>
                  <a:t>Cosine Weighting</a:t>
                </a:r>
              </a:p>
              <a:p>
                <a:pPr lvl="1"/>
                <a:r>
                  <a:rPr lang="en-US" dirty="0" smtClean="0"/>
                  <a:t>Multiple Bounces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Specular Occlusion (GTSO):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 this presentation</a:t>
                </a:r>
              </a:p>
              <a:p>
                <a:pPr lvl="1"/>
                <a:r>
                  <a:rPr lang="en-US" dirty="0" smtClean="0"/>
                  <a:t>Cone/Cone Intersection Method</a:t>
                </a:r>
              </a:p>
              <a:p>
                <a:pPr lvl="1"/>
                <a:r>
                  <a:rPr lang="en-US" dirty="0" smtClean="0"/>
                  <a:t>Cone/Lobe Intersection Method</a:t>
                </a:r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550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Aperture from Gloss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No exact solution available, reflection lobe is not a cone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[Drobot2014c]: for each aperture gloss value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, find the aperture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such that the cone wraps all the values in the lobe that pass a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. This tabulated function is approximated using: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[</a:t>
                </a:r>
                <a:r>
                  <a:rPr lang="en-US" dirty="0"/>
                  <a:t>Uludag2014]: uses Phong importance </a:t>
                </a:r>
                <a:r>
                  <a:rPr lang="en-US" dirty="0" smtClean="0"/>
                  <a:t>sampling to relate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, visually fitting lobe to </a:t>
                </a:r>
                <a:r>
                  <a:rPr lang="en-US" dirty="0"/>
                  <a:t>cones </a:t>
                </a:r>
                <a:r>
                  <a:rPr lang="en-US" dirty="0" smtClean="0"/>
                  <a:t>plots:</a:t>
                </a:r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244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19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1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smtClean="0"/>
              <a:t>Aperture </a:t>
            </a:r>
            <a:r>
              <a:rPr lang="en-US" dirty="0"/>
              <a:t>from Gloss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Similar in spirit to [Uludag2014], we used Phong importance sampling equation [Walter2007] (Eq. 31) to relate them: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But in contrast </a:t>
                </a:r>
                <a:r>
                  <a:rPr lang="en-US" dirty="0"/>
                  <a:t>with [Uludag2014</a:t>
                </a:r>
                <a:r>
                  <a:rPr lang="en-US" dirty="0" smtClean="0"/>
                  <a:t>], we do not fit the </a:t>
                </a:r>
                <a:r>
                  <a:rPr lang="en-US" b="1" dirty="0" smtClean="0"/>
                  <a:t>plots</a:t>
                </a:r>
              </a:p>
              <a:p>
                <a:endParaRPr lang="en-US" b="1" dirty="0" smtClean="0"/>
              </a:p>
              <a:p>
                <a:r>
                  <a:rPr lang="en-US" dirty="0" smtClean="0"/>
                  <a:t>Rather the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/>
                  <a:t> is optimized by comparing the resulting specular occlusion </a:t>
                </a:r>
                <a:r>
                  <a:rPr lang="en-US" b="1" dirty="0" smtClean="0"/>
                  <a:t>images</a:t>
                </a:r>
                <a:r>
                  <a:rPr lang="en-US" dirty="0" smtClean="0"/>
                  <a:t> with the Monte Carlo ground truth reference using DSSIM</a:t>
                </a:r>
              </a:p>
              <a:p>
                <a:pPr lvl="1"/>
                <a:r>
                  <a:rPr lang="en-US" dirty="0" smtClean="0"/>
                  <a:t>We obtained an optimal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 b="-14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05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70" y="1559988"/>
            <a:ext cx="2381576" cy="426726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Final Image Pixels</a:t>
            </a:r>
            <a:endParaRPr lang="es-ES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9082" y="3052088"/>
            <a:ext cx="2114550" cy="19621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6463" y="5014238"/>
            <a:ext cx="211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 smtClean="0"/>
              <a:t>Uludag2014]</a:t>
            </a:r>
          </a:p>
          <a:p>
            <a:pPr algn="ctr"/>
            <a:r>
              <a:rPr lang="en-US" sz="1400" dirty="0" smtClean="0">
                <a:latin typeface="+mj-lt"/>
              </a:rPr>
              <a:t>Plot fitting</a:t>
            </a:r>
            <a:endParaRPr lang="es-ES" sz="1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51284" y="1559988"/>
            <a:ext cx="4869020" cy="4265562"/>
            <a:chOff x="3358078" y="8007222"/>
            <a:chExt cx="7110630" cy="62293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8078" y="8007222"/>
              <a:ext cx="3476625" cy="62293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2083" y="8007222"/>
              <a:ext cx="3476625" cy="622935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081940" y="5889050"/>
            <a:ext cx="2119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Ours</a:t>
            </a:r>
          </a:p>
          <a:p>
            <a:pPr algn="ctr"/>
            <a:r>
              <a:rPr lang="en-US" sz="1400" dirty="0" smtClean="0">
                <a:latin typeface="+mj-lt"/>
              </a:rPr>
              <a:t>[Uludag2014] gloss to aperture</a:t>
            </a:r>
            <a:endParaRPr lang="es-ES" sz="1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70333" y="5844612"/>
            <a:ext cx="211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Ours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Our </a:t>
            </a:r>
            <a:r>
              <a:rPr lang="en-US" sz="1400" dirty="0">
                <a:solidFill>
                  <a:schemeClr val="accent2"/>
                </a:solidFill>
                <a:latin typeface="+mj-lt"/>
              </a:rPr>
              <a:t>gloss to aperture </a:t>
            </a: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fit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58726" y="5844612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Phong Reference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Aperture From Gloss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use roughness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for faster evaluation: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endParaRPr lang="en-US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𝑜𝑠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01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01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30259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32193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>
                  <a:solidFill>
                    <a:srgbClr val="B29068"/>
                  </a:solidFill>
                  <a:latin typeface="Cambria Math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401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Aperture From Gloss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found our approach to be very similar to [Drobot2014c], but more accurate for smaller gloss values</a:t>
            </a:r>
            <a:endParaRPr lang="es-E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05" y="2978768"/>
            <a:ext cx="6226389" cy="333313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4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Calculation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= visibility aperture </a:t>
                </a:r>
                <a:r>
                  <a:rPr lang="en-US" dirty="0" smtClean="0">
                    <a:solidFill>
                      <a:schemeClr val="accent6"/>
                    </a:solidFill>
                  </a:rPr>
                  <a:t>angle</a:t>
                </a:r>
                <a:endParaRPr lang="en-US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3B3B"/>
                    </a:solidFill>
                  </a:rPr>
                  <a:t> = reflection aperture angle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= angle between bent normal and reflection direction</a:t>
                </a: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𝐼𝑛𝑡𝑒𝑟𝑠𝑒𝑐𝑡𝑖𝑜𝑛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𝑐𝑜𝑠</m:t>
                          </m:r>
                          <m:r>
                            <a:rPr lang="en-US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𝑐𝑜𝑠</m:t>
                      </m:r>
                      <m:r>
                        <a:rPr lang="en-US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),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5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𝑐𝑜𝑠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mtClean="0">
                          <a:solidFill>
                            <a:schemeClr val="accent1"/>
                          </a:solidFill>
                          <a:latin typeface="Cambria Math"/>
                        </a:rPr>
                        <m:t>𝛽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)+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5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864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05" y="2380228"/>
            <a:ext cx="5551761" cy="2835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Calculation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411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Accurate Options:</a:t>
            </a:r>
          </a:p>
          <a:p>
            <a:pPr lvl="1"/>
            <a:r>
              <a:rPr lang="es-ES" dirty="0" smtClean="0"/>
              <a:t>[Mazonka2012]</a:t>
            </a:r>
          </a:p>
          <a:p>
            <a:pPr lvl="1"/>
            <a:r>
              <a:rPr lang="es-ES" dirty="0" smtClean="0"/>
              <a:t>[</a:t>
            </a:r>
            <a:r>
              <a:rPr lang="es-ES" dirty="0"/>
              <a:t>TV01</a:t>
            </a:r>
            <a:r>
              <a:rPr lang="es-ES" dirty="0" smtClean="0"/>
              <a:t>]</a:t>
            </a:r>
          </a:p>
          <a:p>
            <a:r>
              <a:rPr lang="en-US" dirty="0" smtClean="0"/>
              <a:t>Approximate One:</a:t>
            </a:r>
          </a:p>
          <a:p>
            <a:pPr lvl="1"/>
            <a:r>
              <a:rPr lang="es-ES" dirty="0"/>
              <a:t>[Oat2007]</a:t>
            </a:r>
          </a:p>
          <a:p>
            <a:r>
              <a:rPr lang="es-ES" dirty="0"/>
              <a:t>[Mazonka2012] </a:t>
            </a:r>
            <a:r>
              <a:rPr lang="es-ES" dirty="0" smtClean="0"/>
              <a:t>and</a:t>
            </a:r>
            <a:r>
              <a:rPr lang="es-ES" dirty="0"/>
              <a:t> [TV01</a:t>
            </a:r>
            <a:r>
              <a:rPr lang="es-ES" dirty="0" smtClean="0"/>
              <a:t>]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Derived differently</a:t>
            </a:r>
          </a:p>
          <a:p>
            <a:pPr lvl="1"/>
            <a:r>
              <a:rPr lang="en-US" dirty="0" smtClean="0"/>
              <a:t>Mathematically equivalent</a:t>
            </a: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17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Specular Visibility Calculation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𝐼𝑛𝑡𝑒𝑟𝑠𝑒𝑐𝑡𝑖𝑜𝑛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cos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567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cos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),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𝛽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)+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smtClean="0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cos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can be baked to a 32x32x32 BC4 look up table (8-bit)</a:t>
                </a:r>
              </a:p>
              <a:p>
                <a:pPr lvl="1"/>
                <a:r>
                  <a:rPr lang="en-US" dirty="0" smtClean="0"/>
                  <a:t>16x16x16 BC4 still acceptable, quality-wise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90050" y="3670676"/>
            <a:ext cx="3260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3B3B"/>
                </a:solidFill>
                <a:latin typeface="+mj-lt"/>
              </a:rPr>
              <a:t>Solid </a:t>
            </a:r>
            <a:r>
              <a:rPr lang="en-US" dirty="0">
                <a:solidFill>
                  <a:srgbClr val="FF3B3B"/>
                </a:solidFill>
                <a:latin typeface="+mj-lt"/>
              </a:rPr>
              <a:t>angle of the reflection cone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20176" y="3278298"/>
            <a:ext cx="0" cy="392378"/>
          </a:xfrm>
          <a:prstGeom prst="line">
            <a:avLst/>
          </a:prstGeom>
          <a:ln w="9525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05308" y="1905817"/>
            <a:ext cx="0" cy="342341"/>
          </a:xfrm>
          <a:prstGeom prst="line">
            <a:avLst/>
          </a:prstGeom>
          <a:ln w="9525">
            <a:solidFill>
              <a:srgbClr val="856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8712" y="1536485"/>
            <a:ext cx="2982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856743"/>
                </a:solidFill>
                <a:latin typeface="+mj-lt"/>
              </a:rPr>
              <a:t>Solid </a:t>
            </a:r>
            <a:r>
              <a:rPr lang="en-US" dirty="0">
                <a:solidFill>
                  <a:srgbClr val="856743"/>
                </a:solidFill>
                <a:latin typeface="+mj-lt"/>
              </a:rPr>
              <a:t>angle of </a:t>
            </a:r>
            <a:r>
              <a:rPr lang="en-US" dirty="0" smtClean="0">
                <a:solidFill>
                  <a:srgbClr val="856743"/>
                </a:solidFill>
                <a:latin typeface="+mj-lt"/>
              </a:rPr>
              <a:t>the intersection</a:t>
            </a:r>
            <a:endParaRPr lang="en-US" dirty="0">
              <a:solidFill>
                <a:srgbClr val="856743"/>
              </a:solidFill>
              <a:latin typeface="+mj-lt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16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224" y="697237"/>
            <a:ext cx="2816637" cy="504679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81139" y="706218"/>
            <a:ext cx="5751216" cy="5040016"/>
            <a:chOff x="-275922" y="-7452764"/>
            <a:chExt cx="7110628" cy="623132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5922" y="-7450792"/>
              <a:ext cx="3476625" cy="62293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081" y="-7452764"/>
              <a:ext cx="3476625" cy="622935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10157" y="574623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AO as SO</a:t>
            </a:r>
            <a:endParaRPr lang="es-ES" dirty="0"/>
          </a:p>
        </p:txBody>
      </p:sp>
      <p:sp>
        <p:nvSpPr>
          <p:cNvPr id="26" name="TextBox 25"/>
          <p:cNvSpPr txBox="1"/>
          <p:nvPr/>
        </p:nvSpPr>
        <p:spPr>
          <a:xfrm>
            <a:off x="3649410" y="574623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[Lagarde2014]</a:t>
            </a:r>
            <a:endParaRPr lang="es-ES" dirty="0"/>
          </a:p>
        </p:txBody>
      </p:sp>
      <p:sp>
        <p:nvSpPr>
          <p:cNvPr id="28" name="TextBox 27"/>
          <p:cNvSpPr txBox="1"/>
          <p:nvPr/>
        </p:nvSpPr>
        <p:spPr>
          <a:xfrm>
            <a:off x="9445222" y="574623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Phong Reference</a:t>
            </a:r>
            <a:endParaRPr lang="es-ES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971" y="705612"/>
            <a:ext cx="2811963" cy="50384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3934" y="5744034"/>
            <a:ext cx="2123986" cy="586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Ours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Our </a:t>
            </a:r>
            <a:r>
              <a:rPr lang="en-US" sz="1400" dirty="0">
                <a:solidFill>
                  <a:schemeClr val="accent2"/>
                </a:solidFill>
                <a:latin typeface="+mj-lt"/>
              </a:rPr>
              <a:t>gloss to aperture </a:t>
            </a: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fit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456037" y="58056"/>
                <a:ext cx="2420599" cy="743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37" y="58056"/>
                <a:ext cx="2420599" cy="743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23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oup 12"/>
          <p:cNvGrpSpPr/>
          <p:nvPr/>
        </p:nvGrpSpPr>
        <p:grpSpPr>
          <a:xfrm>
            <a:off x="281139" y="697237"/>
            <a:ext cx="11629722" cy="5046796"/>
            <a:chOff x="281139" y="887737"/>
            <a:chExt cx="11629722" cy="504679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139" y="896112"/>
              <a:ext cx="2811963" cy="50384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4224" y="887737"/>
              <a:ext cx="2816637" cy="50467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392" y="896112"/>
              <a:ext cx="2811963" cy="50384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9644" y="896112"/>
              <a:ext cx="2811963" cy="5038421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10157" y="5746234"/>
            <a:ext cx="2119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Ours</a:t>
            </a:r>
          </a:p>
          <a:p>
            <a:pPr algn="ctr"/>
            <a:r>
              <a:rPr lang="en-US" sz="1400" dirty="0" smtClean="0">
                <a:latin typeface="+mj-lt"/>
              </a:rPr>
              <a:t>[Uludag2014] gloss to aperture</a:t>
            </a:r>
            <a:endParaRPr lang="es-ES" sz="1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49410" y="5746234"/>
            <a:ext cx="21193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Ours</a:t>
            </a:r>
          </a:p>
          <a:p>
            <a:pPr algn="ctr"/>
            <a:r>
              <a:rPr lang="en-US" sz="1400" dirty="0" smtClean="0">
                <a:latin typeface="+mj-lt"/>
              </a:rPr>
              <a:t>[Drobot2014c] </a:t>
            </a:r>
            <a:r>
              <a:rPr lang="en-US" sz="1400" dirty="0">
                <a:latin typeface="+mj-lt"/>
              </a:rPr>
              <a:t>gloss to </a:t>
            </a:r>
            <a:r>
              <a:rPr lang="en-US" sz="1400" dirty="0" smtClean="0">
                <a:latin typeface="+mj-lt"/>
              </a:rPr>
              <a:t>aperture</a:t>
            </a:r>
            <a:endParaRPr lang="es-ES" sz="1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08607" y="5746234"/>
            <a:ext cx="211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Ours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Our </a:t>
            </a:r>
            <a:r>
              <a:rPr lang="en-US" sz="1400" dirty="0">
                <a:solidFill>
                  <a:schemeClr val="accent2"/>
                </a:solidFill>
                <a:latin typeface="+mj-lt"/>
              </a:rPr>
              <a:t>gloss to aperture </a:t>
            </a: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fit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45222" y="574623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Phong Reference</a:t>
            </a:r>
            <a:endParaRPr lang="es-E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456037" y="58056"/>
                <a:ext cx="2420599" cy="743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037" y="58056"/>
                <a:ext cx="2420599" cy="743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21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9"/>
          <p:cNvSpPr>
            <a:spLocks noGrp="1"/>
          </p:cNvSpPr>
          <p:nvPr>
            <p:ph type="title"/>
          </p:nvPr>
        </p:nvSpPr>
        <p:spPr>
          <a:xfrm>
            <a:off x="831850" y="2709863"/>
            <a:ext cx="10515600" cy="14382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pc="1000" dirty="0" smtClean="0">
                <a:solidFill>
                  <a:schemeClr val="accent2"/>
                </a:solidFill>
              </a:rPr>
              <a:t>GTAO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0" dirty="0" smtClean="0"/>
              <a:t>Ground Truth-based Ambient Occlusion</a:t>
            </a:r>
            <a:endParaRPr lang="es-ES" b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8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Second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Attempt</a:t>
                </a:r>
                <a:endParaRPr lang="es-E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Assumption:</a:t>
            </a:r>
          </a:p>
          <a:p>
            <a:pPr lvl="1"/>
            <a:r>
              <a:rPr lang="en-US" dirty="0" smtClean="0"/>
              <a:t>Visibility can be approximated as a cone</a:t>
            </a:r>
          </a:p>
          <a:p>
            <a:pPr lvl="1"/>
            <a:r>
              <a:rPr lang="en-US" strike="sngStrike" dirty="0" smtClean="0">
                <a:solidFill>
                  <a:srgbClr val="FF3B3B"/>
                </a:solidFill>
              </a:rPr>
              <a:t>BRDF can be approximated as a cone</a:t>
            </a:r>
            <a:endParaRPr lang="en-US" strike="sngStrike" dirty="0">
              <a:solidFill>
                <a:srgbClr val="FF3B3B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2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with Accurate Reflection </a:t>
            </a:r>
            <a:r>
              <a:rPr lang="en-US" dirty="0"/>
              <a:t>L</a:t>
            </a:r>
            <a:r>
              <a:rPr lang="en-US" dirty="0" smtClean="0"/>
              <a:t>obes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l-GR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𝐼𝑛𝑡𝑒𝑟𝑠𝑒𝑐𝑡𝑖𝑜𝑛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cos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567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rgbClr val="856743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cos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567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856743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),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cos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𝛽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)+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856743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cos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FF3B3B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))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rgbClr val="FF3B3B"/>
                              </a:solidFill>
                              <a:latin typeface="Cambria Math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B29068"/>
                  </a:solidFill>
                  <a:latin typeface="Cambria Math"/>
                </a:endParaRPr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currently calculates the intersection of two cones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baked </a:t>
                </a:r>
                <a:r>
                  <a:rPr lang="en-US" dirty="0" smtClean="0"/>
                  <a:t>into </a:t>
                </a:r>
                <a:r>
                  <a:rPr lang="en-US" dirty="0"/>
                  <a:t>a </a:t>
                </a:r>
                <a:r>
                  <a:rPr lang="en-US" dirty="0" smtClean="0"/>
                  <a:t>LUT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We can calculate the intersection with any other shape efficiently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Key Idea:</a:t>
                </a:r>
              </a:p>
              <a:p>
                <a:pPr lvl="1"/>
                <a:r>
                  <a:rPr lang="en-US" dirty="0" smtClean="0"/>
                  <a:t>Bake the intersection of the visibility cone with the actual reflection lobe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6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with Accurate Reflection Lobes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 the distribution function to shape the lobe</a:t>
                </a:r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ntersect with the visibility cone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𝐿𝑈𝑇</m:t>
                      </m:r>
                      <m:r>
                        <a:rPr lang="en-US" sz="2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US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>
                          <a:solidFill>
                            <a:schemeClr val="accent1"/>
                          </a:solidFill>
                          <a:latin typeface="Cambria Math"/>
                        </a:rPr>
                        <m:t>𝛽</m:t>
                      </m:r>
                      <m:r>
                        <a:rPr lang="en-US" sz="26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en-US" sz="2600">
                          <a:solidFill>
                            <a:schemeClr val="accent6"/>
                          </a:solidFill>
                        </a:rPr>
                        <m:t>)</m:t>
                      </m:r>
                      <m:r>
                        <a:rPr lang="en-US" sz="2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26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60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6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6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46361" y="5009788"/>
            <a:ext cx="227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Determined using the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visibility cone</a:t>
            </a:r>
            <a:endParaRPr lang="es-ES" dirty="0">
              <a:solidFill>
                <a:srgbClr val="7030A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583075" y="4413863"/>
            <a:ext cx="0" cy="618331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 rot="5400000">
            <a:off x="6558915" y="3468185"/>
            <a:ext cx="45719" cy="1631950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679857" y="5746076"/>
                <a:ext cx="4832287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visibility aperture angle</a:t>
                </a: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 = angle between bent normal and reflection </a:t>
                </a:r>
                <a:r>
                  <a:rPr lang="en-US" sz="1600" dirty="0" smtClean="0"/>
                  <a:t>direction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= </a:t>
                </a:r>
                <a:r>
                  <a:rPr lang="en-US" sz="1600" dirty="0" smtClean="0"/>
                  <a:t>roughness (or specular power if using Phong)</a:t>
                </a:r>
                <a:endParaRPr lang="en-US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857" y="5746076"/>
                <a:ext cx="4832287" cy="861774"/>
              </a:xfrm>
              <a:prstGeom prst="rect">
                <a:avLst/>
              </a:prstGeom>
              <a:blipFill rotWithShape="0">
                <a:blip r:embed="rId4"/>
                <a:stretch>
                  <a:fillRect l="-126" t="-2128" b="-496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13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323" y="365123"/>
            <a:ext cx="3133620" cy="56147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89" y="365123"/>
            <a:ext cx="3133620" cy="5614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55" y="365122"/>
            <a:ext cx="3133620" cy="56147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4209" y="5979884"/>
            <a:ext cx="211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Phong Cone/Cone Intersection</a:t>
            </a:r>
            <a:endParaRPr lang="es-ES" dirty="0"/>
          </a:p>
        </p:txBody>
      </p:sp>
      <p:sp>
        <p:nvSpPr>
          <p:cNvPr id="24" name="TextBox 23"/>
          <p:cNvSpPr txBox="1"/>
          <p:nvPr/>
        </p:nvSpPr>
        <p:spPr>
          <a:xfrm>
            <a:off x="5036343" y="597988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Phong </a:t>
            </a:r>
            <a:r>
              <a:rPr lang="en-US" dirty="0" smtClean="0">
                <a:solidFill>
                  <a:schemeClr val="accent6"/>
                </a:solidFill>
              </a:rPr>
              <a:t>Reference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38477" y="5979884"/>
            <a:ext cx="211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Phong Cone/Lobe Intersection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55" y="365123"/>
            <a:ext cx="3133620" cy="56147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323" y="365121"/>
            <a:ext cx="3133620" cy="56147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89" y="365121"/>
            <a:ext cx="3133620" cy="56147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4209" y="5979884"/>
            <a:ext cx="211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Phong Cone/Lobe Intersection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036343" y="597988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GGX Reference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38477" y="5979884"/>
            <a:ext cx="211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GGX Cone/Lobe Intersection</a:t>
            </a:r>
            <a:endParaRPr lang="es-E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27056" y="365123"/>
            <a:ext cx="9937888" cy="5614763"/>
            <a:chOff x="304799" y="-9477377"/>
            <a:chExt cx="11025685" cy="62293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9329" y="-9477377"/>
              <a:ext cx="3476624" cy="6229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3859" y="-9477376"/>
              <a:ext cx="3476625" cy="62293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799" y="-9477375"/>
              <a:ext cx="3476625" cy="62293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34209" y="5979884"/>
            <a:ext cx="2119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3D LUT</a:t>
            </a:r>
          </a:p>
          <a:p>
            <a:pPr algn="ctr"/>
            <a:r>
              <a:rPr lang="en-US" sz="1400" dirty="0" smtClean="0">
                <a:latin typeface="+mj-lt"/>
              </a:rPr>
              <a:t>Assumes </a:t>
            </a:r>
            <a:r>
              <a:rPr lang="en-US" sz="1400" noProof="1" smtClean="0">
                <a:latin typeface="+mj-lt"/>
              </a:rPr>
              <a:t>N=BentNormal</a:t>
            </a:r>
            <a:endParaRPr lang="en-US" sz="1400" noProof="1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6343" y="5979884"/>
            <a:ext cx="211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GGX Cone/Lobe </a:t>
            </a:r>
            <a:r>
              <a:rPr lang="en-US" dirty="0" smtClean="0">
                <a:solidFill>
                  <a:schemeClr val="accent6"/>
                </a:solidFill>
              </a:rPr>
              <a:t>Intersection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38477" y="5979884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D LUT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32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We want to derive a specular occlusion definition analogous to ambient occlusion:</a:t>
                </a:r>
              </a:p>
              <a:p>
                <a:pPr lvl="1"/>
                <a:r>
                  <a:rPr lang="en-US" sz="1400" dirty="0"/>
                  <a:t>Ground truth results if the probe is uniform</a:t>
                </a:r>
              </a:p>
              <a:p>
                <a:pPr lvl="1"/>
                <a:endParaRPr lang="en-US" sz="1050" dirty="0"/>
              </a:p>
              <a:p>
                <a:pPr>
                  <a:spcAft>
                    <a:spcPts val="1500"/>
                  </a:spcAft>
                </a:pPr>
                <a:r>
                  <a:rPr lang="en-US" sz="1600" dirty="0"/>
                  <a:t>Our current definition does not comply with that: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  <a:blipFill rotWithShape="0">
                <a:blip r:embed="rId3"/>
                <a:stretch>
                  <a:fillRect l="-232" t="-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41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We want to derive a specular occlusion definition analogous to ambient occlusion:</a:t>
                </a:r>
              </a:p>
              <a:p>
                <a:pPr lvl="1"/>
                <a:r>
                  <a:rPr lang="en-US" sz="1400" dirty="0"/>
                  <a:t>Ground truth results if the probe is uniform</a:t>
                </a:r>
              </a:p>
              <a:p>
                <a:pPr lvl="1"/>
                <a:endParaRPr lang="en-US" sz="1050" dirty="0"/>
              </a:p>
              <a:p>
                <a:pPr>
                  <a:spcAft>
                    <a:spcPts val="1500"/>
                  </a:spcAft>
                </a:pPr>
                <a:r>
                  <a:rPr lang="en-US" sz="1600" dirty="0"/>
                  <a:t>Our current definition does not comply with that: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pPr>
                  <a:spcAft>
                    <a:spcPts val="1500"/>
                  </a:spcAft>
                </a:pPr>
                <a:r>
                  <a:rPr lang="en-US" sz="1600" dirty="0" smtClean="0"/>
                  <a:t>However, </a:t>
                </a:r>
                <a:r>
                  <a:rPr lang="en-US" sz="1600" dirty="0"/>
                  <a:t>this </a:t>
                </a:r>
                <a:r>
                  <a:rPr lang="en-US" sz="1600" dirty="0" smtClean="0"/>
                  <a:t>definition complies:</a:t>
                </a: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  <a:p>
                <a:pPr marL="0" indent="0">
                  <a:buNone/>
                </a:pPr>
                <a:endParaRPr lang="en-US" sz="105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  <a:blipFill rotWithShape="0">
                <a:blip r:embed="rId3"/>
                <a:stretch>
                  <a:fillRect l="-232" t="-556" b="-59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5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We want to derive a specular occlusion definition analogous to ambient occlusion:</a:t>
                </a:r>
              </a:p>
              <a:p>
                <a:pPr lvl="1"/>
                <a:r>
                  <a:rPr lang="en-US" sz="1400" dirty="0"/>
                  <a:t>Ground truth results if the probe is uniform</a:t>
                </a:r>
              </a:p>
              <a:p>
                <a:pPr lvl="1"/>
                <a:endParaRPr lang="en-US" sz="1050" dirty="0"/>
              </a:p>
              <a:p>
                <a:pPr>
                  <a:spcAft>
                    <a:spcPts val="1500"/>
                  </a:spcAft>
                </a:pPr>
                <a:r>
                  <a:rPr lang="en-US" sz="1600" dirty="0"/>
                  <a:t>Our current definition does not comply with that:</a:t>
                </a: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pPr>
                  <a:spcAft>
                    <a:spcPts val="1500"/>
                  </a:spcAft>
                </a:pPr>
                <a:r>
                  <a:rPr lang="en-US" sz="1600" dirty="0"/>
                  <a:t>However, this definition complies:</a:t>
                </a: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 sz="1400">
                                  <a:solidFill>
                                    <a:schemeClr val="accent6"/>
                                  </a:solidFill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 sz="1400">
                                  <a:solidFill>
                                    <a:schemeClr val="accent6"/>
                                  </a:solidFill>
                                </a:rPr>
                                <m:t>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100" dirty="0"/>
              </a:p>
              <a:p>
                <a:pPr marL="0" indent="0">
                  <a:buNone/>
                </a:pPr>
                <a:endParaRPr lang="en-US" sz="1050" dirty="0"/>
              </a:p>
              <a:p>
                <a:pPr marL="0" indent="0">
                  <a:buNone/>
                </a:pPr>
                <a:endParaRPr lang="en-US" sz="105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  <a:blipFill rotWithShape="0">
                <a:blip r:embed="rId3"/>
                <a:stretch>
                  <a:fillRect l="-232" t="-556" b="-62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74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176962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We want to derive a specular occlusion definition analogous to ambient occlusion:</a:t>
                </a:r>
              </a:p>
              <a:p>
                <a:pPr lvl="1"/>
                <a:r>
                  <a:rPr lang="en-US" sz="1400" dirty="0" smtClean="0"/>
                  <a:t>Ground </a:t>
                </a:r>
                <a:r>
                  <a:rPr lang="en-US" sz="1400" dirty="0"/>
                  <a:t>truth results if the probe </a:t>
                </a:r>
                <a:r>
                  <a:rPr lang="en-US" sz="1400" dirty="0" smtClean="0"/>
                  <a:t>is uniform</a:t>
                </a:r>
                <a:endParaRPr lang="en-US" sz="1400" dirty="0"/>
              </a:p>
              <a:p>
                <a:pPr lvl="1"/>
                <a:endParaRPr lang="en-US" sz="1050" dirty="0" smtClean="0"/>
              </a:p>
              <a:p>
                <a:pPr>
                  <a:spcAft>
                    <a:spcPts val="1500"/>
                  </a:spcAft>
                </a:pPr>
                <a:r>
                  <a:rPr lang="en-US" sz="1600" dirty="0" smtClean="0"/>
                  <a:t>Our current definition does not comply with that:</a:t>
                </a: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100" dirty="0" smtClean="0"/>
              </a:p>
              <a:p>
                <a:endParaRPr lang="en-US" sz="1100" dirty="0" smtClean="0"/>
              </a:p>
              <a:p>
                <a:pPr>
                  <a:spcAft>
                    <a:spcPts val="1500"/>
                  </a:spcAft>
                </a:pPr>
                <a:r>
                  <a:rPr lang="en-US" sz="1600" dirty="0"/>
                  <a:t>However, this definition complies:</a:t>
                </a: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 sz="1400">
                                  <a:solidFill>
                                    <a:schemeClr val="accent6"/>
                                  </a:solidFill>
                                </a:rPr>
                                <m:t>Ω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l-GR" sz="1400">
                                  <a:solidFill>
                                    <a:schemeClr val="accent6"/>
                                  </a:solidFill>
                                </a:rPr>
                                <m:t>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100" dirty="0"/>
              </a:p>
              <a:p>
                <a:pPr marL="0" indent="0">
                  <a:buNone/>
                </a:pPr>
                <a:endParaRPr lang="en-US" sz="105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287712"/>
              </a:xfrm>
              <a:blipFill rotWithShape="0">
                <a:blip r:embed="rId3"/>
                <a:stretch>
                  <a:fillRect l="-232" t="-556" b="-62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1951" y="5692615"/>
                <a:ext cx="11468099" cy="992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/>
                            <m:t>Ω</m:t>
                          </m:r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1" y="5692615"/>
                <a:ext cx="11468099" cy="9928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/>
          <p:nvPr/>
        </p:nvCxnSpPr>
        <p:spPr>
          <a:xfrm rot="5400000">
            <a:off x="6101990" y="5572629"/>
            <a:ext cx="573314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32188" y="5426872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Cancels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endParaRPr lang="es-E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/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08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/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814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Specular Occlusion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/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800">
                              <a:solidFill>
                                <a:schemeClr val="accent6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6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Truth Specular Occlusion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0385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If we compare the original split approximation (our starting point):</a:t>
                </a:r>
              </a:p>
              <a:p>
                <a:endParaRPr lang="en-US" dirty="0" smtClean="0"/>
              </a:p>
              <a:p>
                <a:pPr marL="860425" lvl="1" indent="-860425">
                  <a:buNone/>
                  <a:tabLst>
                    <a:tab pos="746125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/>
                            <m:t>Ω</m:t>
                          </m:r>
                        </m:sub>
                        <m:sup/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9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90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With the final formulation results from previous slide: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/>
                            <m:t>Ω</m:t>
                          </m:r>
                        </m:sub>
                        <m:sup/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l-GR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limLoc m:val="undOvr"/>
                          <m:ctrlP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>
                              <a:solidFill>
                                <a:schemeClr val="accent2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sSubSup>
                            <m:sSubSupPr>
                              <m:ctrlPr>
                                <a:rPr lang="el-GR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limLoc m:val="undOvr"/>
                          <m:ctrlPr>
                            <a:rPr lang="en-US" sz="19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900">
                              <a:solidFill>
                                <a:schemeClr val="accent1"/>
                              </a:solidFill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19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9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900" dirty="0"/>
              </a:p>
              <a:p>
                <a:endParaRPr lang="en-US" dirty="0" smtClean="0"/>
              </a:p>
              <a:p>
                <a:r>
                  <a:rPr lang="en-US" dirty="0" smtClean="0"/>
                  <a:t>Notice that the only difference is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moved to the right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0385"/>
                <a:ext cx="10515600" cy="4351338"/>
              </a:xfrm>
              <a:blipFill rotWithShape="1">
                <a:blip r:embed="rId2"/>
                <a:stretch>
                  <a:fillRect l="-69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52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23" y="847721"/>
            <a:ext cx="3133620" cy="561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57" y="847721"/>
            <a:ext cx="3133620" cy="5614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49229" y="107228"/>
                <a:ext cx="2353080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tx1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229" y="107228"/>
                <a:ext cx="2353080" cy="7370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67685" y="107228"/>
                <a:ext cx="2799356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/>
                            <m:t>Ω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5" y="107228"/>
                <a:ext cx="2799356" cy="7370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35276" y="6462484"/>
                <a:ext cx="2119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s-E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76" y="6462484"/>
                <a:ext cx="2119313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737409" y="6462484"/>
                <a:ext cx="2119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endParaRPr lang="es-E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09" y="6462484"/>
                <a:ext cx="211931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3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oup 9"/>
          <p:cNvGrpSpPr/>
          <p:nvPr/>
        </p:nvGrpSpPr>
        <p:grpSpPr>
          <a:xfrm>
            <a:off x="857050" y="847721"/>
            <a:ext cx="10477900" cy="5984092"/>
            <a:chOff x="295646" y="847721"/>
            <a:chExt cx="10477900" cy="59840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46" y="847721"/>
              <a:ext cx="3493628" cy="56147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7780" y="847721"/>
              <a:ext cx="3493628" cy="561476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384938" y="6462481"/>
              <a:ext cx="2119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Ground 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918" y="847721"/>
              <a:ext cx="3493628" cy="56147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64255" y="6462481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Previous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55" y="6462481"/>
                  <a:ext cx="211931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967075" y="6462481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New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</a:t>
                  </a:r>
                  <a:endParaRPr lang="es-E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7075" y="6462481"/>
                  <a:ext cx="211931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408775" y="90101"/>
                <a:ext cx="2353080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tx1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775" y="90101"/>
                <a:ext cx="2353080" cy="73706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188457" y="107228"/>
                <a:ext cx="2799356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/>
                            <m:t>Ω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457" y="107228"/>
                <a:ext cx="2799356" cy="73706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9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322" y="847721"/>
            <a:ext cx="3493628" cy="5614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50" y="847721"/>
            <a:ext cx="3493628" cy="56147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44208" y="6462481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Ground Truth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28479" y="6462481"/>
            <a:ext cx="211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Ground Truth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452749" y="847719"/>
            <a:ext cx="7286503" cy="5984097"/>
            <a:chOff x="2647902" y="847719"/>
            <a:chExt cx="7286503" cy="59840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0775" y="847719"/>
              <a:ext cx="3493630" cy="561476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902" y="847719"/>
              <a:ext cx="3494060" cy="561545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35276" y="6462484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Previous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5276" y="6462484"/>
                  <a:ext cx="211931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127934" y="6462484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accent2"/>
                      </a:solidFill>
                    </a:rPr>
                    <a:t>New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chemeClr val="accent2"/>
                      </a:solidFill>
                    </a:rPr>
                    <a:t> </a:t>
                  </a:r>
                  <a:endParaRPr lang="es-E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934" y="6462484"/>
                  <a:ext cx="211931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349229" y="107228"/>
                <a:ext cx="2353080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tx1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229" y="107228"/>
                <a:ext cx="2353080" cy="73706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67685" y="107228"/>
                <a:ext cx="2799356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/>
                            <m:t>Ω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5" y="107228"/>
                <a:ext cx="2799356" cy="73706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9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4" name="Group 13"/>
          <p:cNvGrpSpPr/>
          <p:nvPr/>
        </p:nvGrpSpPr>
        <p:grpSpPr>
          <a:xfrm>
            <a:off x="767049" y="46759"/>
            <a:ext cx="10657902" cy="6785054"/>
            <a:chOff x="677047" y="46759"/>
            <a:chExt cx="10657902" cy="6785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047" y="847721"/>
              <a:ext cx="3493628" cy="56147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1214362" y="46759"/>
                  <a:ext cx="2418996" cy="737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l-GR" sz="1400">
                                <a:solidFill>
                                  <a:schemeClr val="tx1"/>
                                </a:solidFill>
                              </a:rPr>
                              <m:t>Ω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s-E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362" y="46759"/>
                  <a:ext cx="2418996" cy="73706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8158095" y="47625"/>
                  <a:ext cx="2730363" cy="737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l-GR" sz="1400"/>
                              <m:t>Ω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s-ES" sz="1400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095" y="47625"/>
                  <a:ext cx="2730363" cy="7370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4676070" y="6462481"/>
              <a:ext cx="2659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Monte Carlo Ground 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364204" y="6462481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Previous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204" y="6462481"/>
                  <a:ext cx="211931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528478" y="6462481"/>
                  <a:ext cx="21193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New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</a:t>
                  </a:r>
                  <a:endParaRPr lang="es-ES" sz="1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478" y="6462481"/>
                  <a:ext cx="211931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9184" y="847721"/>
              <a:ext cx="3493628" cy="561476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1321" y="847721"/>
              <a:ext cx="3493628" cy="5614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2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23" y="847721"/>
            <a:ext cx="3493628" cy="5614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49" y="847721"/>
            <a:ext cx="3493628" cy="5614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5466" y="6462481"/>
            <a:ext cx="273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Monte Carlo Ground Truth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9740" y="6461178"/>
            <a:ext cx="273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Monte Carlo Ground Truth</a:t>
            </a:r>
            <a:endParaRPr lang="es-E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179" y="847719"/>
            <a:ext cx="3493630" cy="56147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2" y="847719"/>
            <a:ext cx="3493630" cy="56147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40123" y="6462484"/>
                <a:ext cx="2119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23" y="6462484"/>
                <a:ext cx="2119313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32781" y="6462484"/>
                <a:ext cx="2119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endParaRPr lang="es-ES" sz="1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781" y="6462484"/>
                <a:ext cx="211931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90281" y="54486"/>
                <a:ext cx="2418996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>
                              <a:solidFill>
                                <a:schemeClr val="tx1"/>
                              </a:solidFill>
                            </a:rPr>
                            <m:t>Ω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281" y="54486"/>
                <a:ext cx="2418996" cy="7370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562398" y="47625"/>
                <a:ext cx="2730363" cy="737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l-GR" sz="1400"/>
                            <m:t>Ω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1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398" y="47625"/>
                <a:ext cx="2730363" cy="7370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7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9" y="847719"/>
            <a:ext cx="3494060" cy="56154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22" y="847719"/>
            <a:ext cx="3493630" cy="561476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26603" y="6462484"/>
            <a:ext cx="6890556" cy="369332"/>
            <a:chOff x="2921756" y="6462484"/>
            <a:chExt cx="689055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921756" y="6462484"/>
              <a:ext cx="2946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Ground Truth (full visibility)</a:t>
              </a:r>
              <a:endParaRPr lang="es-E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62868" y="6462484"/>
              <a:ext cx="3249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GTSO (cone visibility)</a:t>
              </a:r>
              <a:endParaRPr lang="es-E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50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Occlusion is as important as using physically based BRDFs</a:t>
            </a:r>
          </a:p>
          <a:p>
            <a:r>
              <a:rPr lang="en-US" dirty="0" smtClean="0"/>
              <a:t>Our main contributions:</a:t>
            </a:r>
          </a:p>
          <a:p>
            <a:pPr lvl="1"/>
            <a:r>
              <a:rPr lang="en-US" dirty="0" smtClean="0"/>
              <a:t>Showing accurate approximations for:</a:t>
            </a:r>
          </a:p>
          <a:p>
            <a:pPr lvl="2"/>
            <a:r>
              <a:rPr lang="en-US" dirty="0" smtClean="0"/>
              <a:t>Ambient Occlusion (with multiple bounces)</a:t>
            </a:r>
          </a:p>
          <a:p>
            <a:pPr lvl="2"/>
            <a:r>
              <a:rPr lang="en-US" dirty="0" smtClean="0"/>
              <a:t>Specular Occlusion (for arbitrary BRDFs)</a:t>
            </a:r>
          </a:p>
          <a:p>
            <a:pPr lvl="1"/>
            <a:r>
              <a:rPr lang="en-US" dirty="0" smtClean="0"/>
              <a:t>A specular occlusion definition</a:t>
            </a:r>
          </a:p>
          <a:p>
            <a:pPr lvl="2"/>
            <a:r>
              <a:rPr lang="en-US" dirty="0" smtClean="0"/>
              <a:t>Analogous to the widely-used ambient occlusion one</a:t>
            </a:r>
            <a:endParaRPr lang="en-US" dirty="0"/>
          </a:p>
          <a:p>
            <a:pPr lvl="1"/>
            <a:r>
              <a:rPr lang="en-US" dirty="0" smtClean="0"/>
              <a:t>Showing that accurate approximations can be used in game production</a:t>
            </a:r>
          </a:p>
          <a:p>
            <a:pPr lvl="2"/>
            <a:r>
              <a:rPr lang="en-US" dirty="0" smtClean="0"/>
              <a:t>Full multi-bounce GTAO (0.5ms in the PS4@1080p)</a:t>
            </a:r>
          </a:p>
          <a:p>
            <a:pPr lvl="2"/>
            <a:r>
              <a:rPr lang="en-US" dirty="0" smtClean="0"/>
              <a:t>Prototype </a:t>
            </a:r>
            <a:r>
              <a:rPr lang="en-US" dirty="0"/>
              <a:t>of </a:t>
            </a:r>
            <a:r>
              <a:rPr lang="en-US" dirty="0" smtClean="0"/>
              <a:t>GTSO used for faces</a:t>
            </a:r>
            <a:endParaRPr lang="en-US" dirty="0"/>
          </a:p>
          <a:p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32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5637"/>
            <a:ext cx="12192000" cy="602719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Q&amp;A - Acknowledgements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93365"/>
            <a:ext cx="10515600" cy="2983597"/>
          </a:xfrm>
        </p:spPr>
        <p:txBody>
          <a:bodyPr numCol="2"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Christer Ericson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Danny Chan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Dimitar Lazarov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Eran Rich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Jennifer Velazquez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Josh Blommestein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Josiah 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Manson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Manny Ko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Michal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Drobot </a:t>
            </a:r>
            <a:endParaRPr lang="en-US" sz="24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Michal Iwanicki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Peter-Pike Sloan</a:t>
            </a:r>
          </a:p>
          <a:p>
            <a:r>
              <a:rPr lang="es-ES" sz="2400" dirty="0">
                <a:solidFill>
                  <a:schemeClr val="bg1"/>
                </a:solidFill>
                <a:latin typeface="+mj-lt"/>
              </a:rPr>
              <a:t>Ville Timonen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825625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Special thanks to the course </a:t>
            </a:r>
            <a:r>
              <a:rPr lang="en-US" sz="2800" b="1" dirty="0" smtClean="0">
                <a:solidFill>
                  <a:schemeClr val="bg1"/>
                </a:solidFill>
              </a:rPr>
              <a:t>organizers:</a:t>
            </a:r>
          </a:p>
          <a:p>
            <a:r>
              <a:rPr lang="en-US" sz="2800" b="1" dirty="0" smtClean="0">
                <a:solidFill>
                  <a:schemeClr val="accent2"/>
                </a:solidFill>
              </a:rPr>
              <a:t>Stephen </a:t>
            </a:r>
            <a:r>
              <a:rPr lang="en-US" sz="2800" b="1" dirty="0">
                <a:solidFill>
                  <a:schemeClr val="accent2"/>
                </a:solidFill>
              </a:rPr>
              <a:t>Hill</a:t>
            </a:r>
            <a:r>
              <a:rPr lang="en-US" sz="2800" b="1" dirty="0">
                <a:solidFill>
                  <a:schemeClr val="bg1"/>
                </a:solidFill>
              </a:rPr>
              <a:t> and </a:t>
            </a:r>
            <a:r>
              <a:rPr lang="es-ES" sz="2800" b="1" dirty="0">
                <a:solidFill>
                  <a:schemeClr val="accent2"/>
                </a:solidFill>
              </a:rPr>
              <a:t>Stephen McAuley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</a:t>
            </a:r>
            <a:r>
              <a:rPr lang="en-US" sz="1200" dirty="0" smtClean="0">
                <a:latin typeface="Calibri" panose="020F0502020204030204" pitchFamily="34" charset="0"/>
              </a:rPr>
              <a:t>2015 </a:t>
            </a:r>
            <a:r>
              <a:rPr lang="en-US" sz="1200" dirty="0">
                <a:latin typeface="Calibri" panose="020F0502020204030204" pitchFamily="34" charset="0"/>
              </a:rPr>
              <a:t>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Relevant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[Aalund2013]</a:t>
            </a:r>
            <a:r>
              <a:rPr lang="en-US" sz="1400" dirty="0"/>
              <a:t> A Comparative Study of Screen-Space Ambient Occlusion Methods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[Bavoil2008]</a:t>
            </a:r>
            <a:r>
              <a:rPr lang="en-US" sz="1400" dirty="0"/>
              <a:t> Image-Space Horizon-Based Ambient Occlusion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[Bavoil2012]</a:t>
            </a:r>
            <a:r>
              <a:rPr lang="en-US" sz="1400" dirty="0" smtClean="0"/>
              <a:t> Stable SSAO in BF3 with STF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[Bavoil2014]</a:t>
            </a:r>
            <a:r>
              <a:rPr lang="en-US" sz="1400" dirty="0" smtClean="0"/>
              <a:t> Deinterleaved Texturing for Cache-Efficient Interleaved Sampling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</a:t>
            </a:r>
            <a:r>
              <a:rPr lang="en-US" sz="1400" dirty="0" smtClean="0">
                <a:solidFill>
                  <a:schemeClr val="accent2"/>
                </a:solidFill>
              </a:rPr>
              <a:t>Drobot2014a]</a:t>
            </a:r>
            <a:r>
              <a:rPr lang="en-US" sz="1400" dirty="0" smtClean="0"/>
              <a:t> Low Level Optimizations for GCN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[Drobot2014b]</a:t>
            </a:r>
            <a:r>
              <a:rPr lang="en-US" sz="1400" dirty="0" smtClean="0"/>
              <a:t> Hybrid Reconstruction Anti-Aliasing 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</a:t>
            </a:r>
            <a:r>
              <a:rPr lang="en-US" sz="1400" dirty="0" smtClean="0">
                <a:solidFill>
                  <a:schemeClr val="accent2"/>
                </a:solidFill>
              </a:rPr>
              <a:t>Drobot2014c]</a:t>
            </a:r>
            <a:r>
              <a:rPr lang="en-US" sz="1400" dirty="0" smtClean="0"/>
              <a:t> </a:t>
            </a:r>
            <a:r>
              <a:rPr lang="en-US" sz="1400" dirty="0"/>
              <a:t>GPU Pro5 Physically Based Area Lights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[DSSIM]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2"/>
              </a:rPr>
              <a:t>https://en.wikipedia.org/wiki/Structural_similarity</a:t>
            </a:r>
            <a:endParaRPr lang="en-US" sz="1400" dirty="0" smtClean="0"/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[Filion2008]</a:t>
            </a:r>
            <a:r>
              <a:rPr lang="en-US" sz="1400" dirty="0" smtClean="0"/>
              <a:t> StarCraft II Effects &amp; Techniques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</a:t>
            </a:r>
            <a:r>
              <a:rPr lang="en-US" sz="1400" dirty="0">
                <a:solidFill>
                  <a:schemeClr val="accent2"/>
                </a:solidFill>
              </a:rPr>
              <a:t>Jimenez2013]</a:t>
            </a:r>
            <a:r>
              <a:rPr lang="en-US" sz="1400" dirty="0"/>
              <a:t> Next-Generation Character Rendering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[Jimenez2016]</a:t>
            </a:r>
            <a:r>
              <a:rPr lang="en-US" sz="1400" dirty="0"/>
              <a:t> Filmic SMAA: Sharp Morphological and Temporal Antialiasing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[Lagarde2014]</a:t>
            </a:r>
            <a:r>
              <a:rPr lang="en-US" sz="1400" dirty="0"/>
              <a:t> Moving Frostbite to Physically based rendering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[Landis2002]</a:t>
            </a:r>
            <a:r>
              <a:rPr lang="en-US" sz="1400" dirty="0"/>
              <a:t> Production-ready global illumination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[Mattausch2010]</a:t>
            </a:r>
            <a:r>
              <a:rPr lang="en-US" sz="1400" dirty="0"/>
              <a:t> High Quality Screen Space Ambient Occlusion using Temporal </a:t>
            </a:r>
            <a:r>
              <a:rPr lang="en-US" sz="1400" dirty="0" smtClean="0"/>
              <a:t>Coherence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[Mazonka2012]</a:t>
            </a:r>
            <a:r>
              <a:rPr lang="en-US" sz="1400" dirty="0" smtClean="0"/>
              <a:t> Solid Angle of Conical Surfaces, Polyhedral Cones, and Intersecting Spherical Caps</a:t>
            </a:r>
            <a:endParaRPr lang="en-US" sz="14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43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Relevant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[McGuire2011]</a:t>
            </a:r>
            <a:r>
              <a:rPr lang="en-US" sz="1400" dirty="0" smtClean="0"/>
              <a:t> The alchemy screen-space ambient obscurance algorithm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</a:t>
            </a:r>
            <a:r>
              <a:rPr lang="en-US" sz="1400" dirty="0">
                <a:solidFill>
                  <a:schemeClr val="accent2"/>
                </a:solidFill>
              </a:rPr>
              <a:t>McGuire2012]</a:t>
            </a:r>
            <a:r>
              <a:rPr lang="en-US" sz="1400" dirty="0"/>
              <a:t> Scalable Ambient </a:t>
            </a:r>
            <a:r>
              <a:rPr lang="en-US" sz="1400" dirty="0" smtClean="0"/>
              <a:t>Obscurance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accent2"/>
                </a:solidFill>
              </a:rPr>
              <a:t>[</a:t>
            </a:r>
            <a:r>
              <a:rPr lang="en-US" sz="1400" dirty="0">
                <a:solidFill>
                  <a:schemeClr val="accent2"/>
                </a:solidFill>
              </a:rPr>
              <a:t>Mittring2007]</a:t>
            </a:r>
            <a:r>
              <a:rPr lang="en-US" sz="1400" dirty="0"/>
              <a:t> Finding next gen: Cryengine 2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[Mittring2012]</a:t>
            </a:r>
            <a:r>
              <a:rPr lang="en-US" sz="1400" dirty="0"/>
              <a:t> The technology behind the unreal engine 4 elemental demo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[Oat2007]</a:t>
            </a:r>
            <a:r>
              <a:rPr lang="en-US" sz="1400" dirty="0"/>
              <a:t> Ambient Aperture Lighting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[Silvennoinen2015]</a:t>
            </a:r>
            <a:r>
              <a:rPr lang="en-US" sz="1400" dirty="0"/>
              <a:t> Multi-Scale Global Illumination in Quantum Break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[Sloan2010]</a:t>
            </a:r>
            <a:r>
              <a:rPr lang="en-US" sz="1400" dirty="0"/>
              <a:t> Volumetric obscurance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[Timonen 2010]</a:t>
            </a:r>
            <a:r>
              <a:rPr lang="en-US" sz="1400" dirty="0"/>
              <a:t> Scalable Height Field Self-Shadowing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</a:t>
            </a:r>
            <a:r>
              <a:rPr lang="en-US" sz="1400" dirty="0" smtClean="0">
                <a:solidFill>
                  <a:schemeClr val="accent2"/>
                </a:solidFill>
              </a:rPr>
              <a:t>Timonen2013a]</a:t>
            </a:r>
            <a:r>
              <a:rPr lang="en-US" sz="1400" dirty="0" smtClean="0"/>
              <a:t> </a:t>
            </a:r>
            <a:r>
              <a:rPr lang="en-US" sz="1400" dirty="0"/>
              <a:t>Line-Sweep Ambient Obscurance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</a:t>
            </a:r>
            <a:r>
              <a:rPr lang="en-US" sz="1400" dirty="0" smtClean="0">
                <a:solidFill>
                  <a:schemeClr val="accent2"/>
                </a:solidFill>
              </a:rPr>
              <a:t>Timonen2013b]</a:t>
            </a:r>
            <a:r>
              <a:rPr lang="en-US" sz="1400" dirty="0" smtClean="0"/>
              <a:t> </a:t>
            </a:r>
            <a:r>
              <a:rPr lang="en-US" sz="1400" dirty="0"/>
              <a:t>Screen-Space Far-Field Ambient Obscurance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[TV2001]</a:t>
            </a:r>
            <a:r>
              <a:rPr lang="en-US" sz="1400" dirty="0"/>
              <a:t> How common is the funnel-like energy landscape in protein-protein interactions?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[Uludag2014]</a:t>
            </a:r>
            <a:r>
              <a:rPr lang="en-US" sz="1400" dirty="0"/>
              <a:t> GPU Pro5 Hi-Z Screen-Space Cone-Traced Reflections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[Walter2007]</a:t>
            </a:r>
            <a:r>
              <a:rPr lang="en-US" sz="1400" dirty="0"/>
              <a:t> Microfacet Models for Refraction through Rough Surfaces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accent2"/>
                </a:solidFill>
              </a:rPr>
              <a:t>[Wright2015]</a:t>
            </a:r>
            <a:r>
              <a:rPr lang="en-US" sz="1400" dirty="0"/>
              <a:t> Dynamic Occlusion with Signed Distance Fields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0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2015 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02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Authors</a:t>
            </a:r>
            <a:endParaRPr lang="es-ES" dirty="0"/>
          </a:p>
        </p:txBody>
      </p:sp>
      <p:grpSp>
        <p:nvGrpSpPr>
          <p:cNvPr id="3" name="Group 2"/>
          <p:cNvGrpSpPr/>
          <p:nvPr/>
        </p:nvGrpSpPr>
        <p:grpSpPr>
          <a:xfrm>
            <a:off x="1291457" y="2454587"/>
            <a:ext cx="9609087" cy="2943398"/>
            <a:chOff x="1289136" y="2454587"/>
            <a:chExt cx="9609087" cy="2943398"/>
          </a:xfrm>
        </p:grpSpPr>
        <p:grpSp>
          <p:nvGrpSpPr>
            <p:cNvPr id="28" name="Group 27"/>
            <p:cNvGrpSpPr/>
            <p:nvPr/>
          </p:nvGrpSpPr>
          <p:grpSpPr>
            <a:xfrm>
              <a:off x="8616144" y="2454593"/>
              <a:ext cx="2282079" cy="2943381"/>
              <a:chOff x="6176903" y="2454593"/>
              <a:chExt cx="2282079" cy="294338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176903" y="4792034"/>
                <a:ext cx="2272798" cy="605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Adrian Jarabo</a:t>
                </a:r>
              </a:p>
              <a:p>
                <a:pPr algn="ctr"/>
                <a:r>
                  <a:rPr lang="en-US" sz="1400" dirty="0" smtClean="0"/>
                  <a:t>Universidad de Zaragoza</a:t>
                </a:r>
                <a:endParaRPr lang="es-ES" sz="1400" dirty="0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27432" y="2454593"/>
                <a:ext cx="2231550" cy="2231550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9136" y="2454592"/>
              <a:ext cx="2231550" cy="223155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1289136" y="2454597"/>
              <a:ext cx="2231550" cy="2943388"/>
              <a:chOff x="1289136" y="2454597"/>
              <a:chExt cx="2231550" cy="294338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540887" y="4792044"/>
                <a:ext cx="1728046" cy="605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Jorge Jimenez</a:t>
                </a:r>
              </a:p>
              <a:p>
                <a:pPr algn="ctr"/>
                <a:r>
                  <a:rPr lang="en-US" sz="1400" dirty="0" smtClean="0"/>
                  <a:t>Activision Blizzard</a:t>
                </a:r>
                <a:endParaRPr lang="es-ES" sz="1400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9136" y="2454597"/>
                <a:ext cx="2231550" cy="2231552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199848" y="2454592"/>
              <a:ext cx="2231550" cy="2943387"/>
              <a:chOff x="8670912" y="2454593"/>
              <a:chExt cx="1926908" cy="254156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70912" y="2454593"/>
                <a:ext cx="1926908" cy="1926908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862473" y="4472941"/>
                <a:ext cx="14921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Angelo Pesce</a:t>
                </a:r>
              </a:p>
              <a:p>
                <a:pPr algn="ctr"/>
                <a:r>
                  <a:rPr lang="en-US" sz="1400" dirty="0"/>
                  <a:t>Activision Blizzard</a:t>
                </a:r>
                <a:endParaRPr lang="es-ES" sz="14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33018" y="2454587"/>
              <a:ext cx="2231555" cy="2943387"/>
              <a:chOff x="3758281" y="2454587"/>
              <a:chExt cx="2231555" cy="294338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58281" y="2454587"/>
                <a:ext cx="2231555" cy="2231555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954867" y="4792034"/>
                <a:ext cx="1728045" cy="605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Xianchun Wu</a:t>
                </a:r>
              </a:p>
              <a:p>
                <a:pPr algn="ctr"/>
                <a:r>
                  <a:rPr lang="en-US" sz="1400" dirty="0"/>
                  <a:t>Activision Blizzard</a:t>
                </a:r>
                <a:endParaRPr lang="es-ES" sz="1400" dirty="0"/>
              </a:p>
            </p:txBody>
          </p:sp>
        </p:grpSp>
      </p:grp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51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2015 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57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2015 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187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2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2015 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08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</a:rPr>
              <a:t>© 2015 Activision Publishing, Inc.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5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82460"/>
            <a:ext cx="2476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© 2015 Activision Publishing,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532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for Offline Reading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slides in this presentation</a:t>
            </a:r>
          </a:p>
          <a:p>
            <a:r>
              <a:rPr lang="en-US" dirty="0" smtClean="0"/>
              <a:t>Slide show mode won’t show them</a:t>
            </a:r>
          </a:p>
          <a:p>
            <a:r>
              <a:rPr lang="en-US" dirty="0" smtClean="0"/>
              <a:t>Don’t miss the speaker notes, most slides have them</a:t>
            </a:r>
            <a:endParaRPr lang="en-US" dirty="0"/>
          </a:p>
          <a:p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22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00" y="1391922"/>
            <a:ext cx="2363168" cy="417029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Towards Monte Carlo Ground Truth</a:t>
            </a:r>
            <a:endParaRPr lang="es-E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032" y="1391922"/>
            <a:ext cx="2363168" cy="41702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07372" y="5562219"/>
            <a:ext cx="116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Monte </a:t>
            </a:r>
            <a:r>
              <a:rPr lang="en-US" sz="1400" dirty="0" smtClean="0">
                <a:solidFill>
                  <a:schemeClr val="accent6"/>
                </a:solidFill>
              </a:rPr>
              <a:t>Carlo</a:t>
            </a:r>
          </a:p>
          <a:p>
            <a:pPr algn="ctr"/>
            <a:r>
              <a:rPr lang="en-US" sz="1400" dirty="0" smtClean="0">
                <a:solidFill>
                  <a:schemeClr val="accent6"/>
                </a:solidFill>
              </a:rPr>
              <a:t>Ground Truth</a:t>
            </a:r>
            <a:endParaRPr lang="es-ES" sz="14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142" y="5562219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HBAO</a:t>
            </a:r>
          </a:p>
          <a:p>
            <a:pPr algn="ctr"/>
            <a:r>
              <a:rPr lang="en-US" sz="1400" dirty="0" smtClean="0">
                <a:latin typeface="+mj-lt"/>
              </a:rPr>
              <a:t>[Bavoil2008]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/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200"/>
                            <m:t>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46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27" y="1391922"/>
            <a:ext cx="2363168" cy="4170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8749" y="556221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GTAO</a:t>
            </a:r>
          </a:p>
          <a:p>
            <a:pPr algn="ctr"/>
            <a:r>
              <a:rPr lang="en-US" sz="1400" dirty="0" smtClean="0">
                <a:latin typeface="+mj-lt"/>
              </a:rPr>
              <a:t>Cosine</a:t>
            </a:r>
            <a:endParaRPr lang="es-ES" sz="1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00" y="1391922"/>
            <a:ext cx="2363168" cy="417029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Towards Monte Carlo Ground Truth</a:t>
            </a:r>
            <a:endParaRPr lang="es-E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032" y="1391922"/>
            <a:ext cx="2363168" cy="41702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07372" y="5562219"/>
            <a:ext cx="116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Monte </a:t>
            </a:r>
            <a:r>
              <a:rPr lang="en-US" sz="1400" dirty="0" smtClean="0">
                <a:solidFill>
                  <a:schemeClr val="accent6"/>
                </a:solidFill>
              </a:rPr>
              <a:t>Carlo</a:t>
            </a:r>
          </a:p>
          <a:p>
            <a:pPr algn="ctr"/>
            <a:r>
              <a:rPr lang="en-US" sz="1400" dirty="0" smtClean="0">
                <a:solidFill>
                  <a:schemeClr val="accent6"/>
                </a:solidFill>
              </a:rPr>
              <a:t>Ground Truth</a:t>
            </a:r>
            <a:endParaRPr lang="es-ES" sz="14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0833" y="5562219"/>
            <a:ext cx="1098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HBAO</a:t>
            </a:r>
          </a:p>
          <a:p>
            <a:pPr algn="ctr"/>
            <a:r>
              <a:rPr lang="en-US" sz="1400" dirty="0">
                <a:latin typeface="+mj-lt"/>
              </a:rPr>
              <a:t>[Bavoil2008]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/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200"/>
                            <m:t>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13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695" y="1391920"/>
            <a:ext cx="2363168" cy="4170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27" y="1391922"/>
            <a:ext cx="2363168" cy="4170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8749" y="556221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GTAO</a:t>
            </a:r>
          </a:p>
          <a:p>
            <a:pPr algn="ctr"/>
            <a:r>
              <a:rPr lang="en-US" sz="1400" dirty="0" smtClean="0">
                <a:latin typeface="+mj-lt"/>
              </a:rPr>
              <a:t>Cosine</a:t>
            </a:r>
            <a:endParaRPr lang="es-ES" sz="1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00" y="1391922"/>
            <a:ext cx="2363168" cy="41702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64608" y="5562219"/>
            <a:ext cx="182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GTAO</a:t>
            </a:r>
          </a:p>
          <a:p>
            <a:pPr algn="ctr"/>
            <a:r>
              <a:rPr lang="en-US" sz="1400" dirty="0" smtClean="0">
                <a:latin typeface="+mj-lt"/>
              </a:rPr>
              <a:t>Cosine </a:t>
            </a:r>
            <a:r>
              <a:rPr lang="en-US" sz="1400" dirty="0">
                <a:latin typeface="+mj-lt"/>
              </a:rPr>
              <a:t>+ Multi </a:t>
            </a:r>
            <a:r>
              <a:rPr lang="en-US" sz="1400" dirty="0" smtClean="0">
                <a:latin typeface="+mj-lt"/>
              </a:rPr>
              <a:t>Bounce</a:t>
            </a:r>
            <a:endParaRPr lang="es-ES" sz="1400" dirty="0">
              <a:latin typeface="+mj-lt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Towards Monte Carlo Ground Truth</a:t>
            </a:r>
            <a:endParaRPr lang="es-E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032" y="1391922"/>
            <a:ext cx="2363168" cy="41702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07372" y="5562219"/>
            <a:ext cx="116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Monte </a:t>
            </a:r>
            <a:r>
              <a:rPr lang="en-US" sz="1400" dirty="0" smtClean="0">
                <a:solidFill>
                  <a:schemeClr val="accent6"/>
                </a:solidFill>
              </a:rPr>
              <a:t>Carlo</a:t>
            </a:r>
          </a:p>
          <a:p>
            <a:pPr algn="ctr"/>
            <a:r>
              <a:rPr lang="en-US" sz="1400" dirty="0" smtClean="0">
                <a:solidFill>
                  <a:schemeClr val="accent6"/>
                </a:solidFill>
              </a:rPr>
              <a:t>Ground Truth</a:t>
            </a:r>
            <a:endParaRPr lang="es-ES" sz="14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0833" y="5562219"/>
            <a:ext cx="109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HBAO</a:t>
            </a:r>
          </a:p>
          <a:p>
            <a:pPr algn="ctr"/>
            <a:r>
              <a:rPr lang="en-US" sz="1400" dirty="0" smtClean="0">
                <a:latin typeface="+mj-lt"/>
              </a:rPr>
              <a:t>[Bavoil2008]</a:t>
            </a:r>
            <a:endParaRPr 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/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200"/>
                            <m:t>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3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695" y="1391920"/>
            <a:ext cx="2363168" cy="4170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527" y="1391922"/>
            <a:ext cx="2363168" cy="4170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8749" y="5562219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GTAO</a:t>
            </a:r>
          </a:p>
          <a:p>
            <a:pPr algn="ctr"/>
            <a:r>
              <a:rPr lang="en-US" sz="1400" dirty="0" smtClean="0">
                <a:latin typeface="+mj-lt"/>
              </a:rPr>
              <a:t>Cosine</a:t>
            </a:r>
            <a:endParaRPr lang="es-ES" sz="1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00" y="1391922"/>
            <a:ext cx="2363168" cy="41702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0833" y="5562219"/>
            <a:ext cx="1098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HBAO</a:t>
            </a:r>
          </a:p>
          <a:p>
            <a:pPr algn="ctr"/>
            <a:r>
              <a:rPr lang="en-US" sz="1400" dirty="0" smtClean="0">
                <a:latin typeface="+mj-lt"/>
              </a:rPr>
              <a:t>[Bavoil2008]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4609" y="5562219"/>
            <a:ext cx="182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GTAO</a:t>
            </a:r>
          </a:p>
          <a:p>
            <a:pPr algn="ctr"/>
            <a:r>
              <a:rPr lang="en-US" sz="1400" dirty="0" smtClean="0">
                <a:latin typeface="+mj-lt"/>
              </a:rPr>
              <a:t>Cosine + Multi Bounce</a:t>
            </a:r>
            <a:endParaRPr lang="es-ES" sz="14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863" y="1391921"/>
            <a:ext cx="2363169" cy="4170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24625" y="5562219"/>
            <a:ext cx="2432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GTAO</a:t>
            </a:r>
          </a:p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Cosine + Colored Multi Bounce</a:t>
            </a:r>
            <a:endParaRPr lang="es-ES" sz="1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032" y="1391922"/>
            <a:ext cx="2363168" cy="4170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07372" y="5562219"/>
            <a:ext cx="116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Monte </a:t>
            </a:r>
            <a:r>
              <a:rPr lang="en-US" sz="1400" dirty="0" smtClean="0">
                <a:solidFill>
                  <a:schemeClr val="accent6"/>
                </a:solidFill>
              </a:rPr>
              <a:t>Carlo</a:t>
            </a:r>
          </a:p>
          <a:p>
            <a:pPr algn="ctr"/>
            <a:r>
              <a:rPr lang="en-US" sz="1400" dirty="0" smtClean="0">
                <a:solidFill>
                  <a:schemeClr val="accent6"/>
                </a:solidFill>
              </a:rPr>
              <a:t>Ground Truth</a:t>
            </a:r>
            <a:endParaRPr lang="es-ES" sz="1400" dirty="0">
              <a:solidFill>
                <a:schemeClr val="accent6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08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Towards Monte Carlo Ground Truth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/>
                        </a:rPr>
                        <m:t>/</m:t>
                      </m:r>
                      <m:sSub>
                        <m:sSubPr>
                          <m:ctrlPr>
                            <a:rPr lang="el-GR" sz="1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1200"/>
                            <m:t>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554" y="1044843"/>
                <a:ext cx="1423723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9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Ambient Occlusion?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400" b="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4442574" y="3810161"/>
            <a:ext cx="147725" cy="879475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5933" y="4458699"/>
            <a:ext cx="99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Emitted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radiance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66308" y="446922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BRDF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6331664" y="3625976"/>
            <a:ext cx="147724" cy="1247847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3363" y="4469225"/>
            <a:ext cx="1049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Incoming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Radiance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7454483" y="3853449"/>
            <a:ext cx="147727" cy="792906"/>
          </a:xfrm>
          <a:prstGeom prst="rightBrac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33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Ambient Occlusion?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400" b="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l-G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400">
                                      <a:solidFill>
                                        <a:schemeClr val="accent2"/>
                                      </a:solidFill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51530" y="446922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BRDF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2869" y="4121150"/>
            <a:ext cx="0" cy="34807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1758" y="4469225"/>
            <a:ext cx="99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Emitted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radiance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977279" y="4121150"/>
            <a:ext cx="0" cy="3480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70910" y="2268376"/>
            <a:ext cx="166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Incoming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Radiance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86462" y="2914707"/>
            <a:ext cx="0" cy="5068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14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Ambient Occlusion?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lvl="2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400" b="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l-GR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sz="2400">
                                      <a:solidFill>
                                        <a:schemeClr val="accent2"/>
                                      </a:solidFill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nary>
                      <m:r>
                        <a:rPr lang="en-US" sz="24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96289" y="450494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Visibility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9117" y="2590811"/>
            <a:ext cx="137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White Dome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7" name="Straight Connector 6"/>
          <p:cNvCxnSpPr>
            <a:endCxn id="4" idx="0"/>
          </p:cNvCxnSpPr>
          <p:nvPr/>
        </p:nvCxnSpPr>
        <p:spPr>
          <a:xfrm>
            <a:off x="6382961" y="3998120"/>
            <a:ext cx="0" cy="5068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42381" y="2986922"/>
            <a:ext cx="0" cy="35990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05833" y="5260815"/>
                <a:ext cx="5037341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hit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sky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not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hit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the</m:t>
                              </m:r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sky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833" y="5260815"/>
                <a:ext cx="5037341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79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Ambient Occlusion?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Ambient occlusion is the </a:t>
                </a:r>
                <a:r>
                  <a:rPr lang="en-US" dirty="0"/>
                  <a:t>ground truth </a:t>
                </a:r>
                <a:r>
                  <a:rPr lang="en-US" dirty="0" smtClean="0"/>
                  <a:t>lighting for the case of:</a:t>
                </a:r>
              </a:p>
              <a:p>
                <a:pPr lvl="1"/>
                <a:r>
                  <a:rPr lang="en-US" dirty="0" smtClean="0"/>
                  <a:t>Lambertian surface</a:t>
                </a:r>
              </a:p>
              <a:p>
                <a:pPr lvl="1"/>
                <a:r>
                  <a:rPr lang="en-US" dirty="0" smtClean="0"/>
                  <a:t>White dome</a:t>
                </a:r>
                <a:r>
                  <a:rPr lang="en-US" dirty="0"/>
                  <a:t> (or </a:t>
                </a:r>
                <a:r>
                  <a:rPr lang="en-US" dirty="0" smtClean="0"/>
                  <a:t>uniform)</a:t>
                </a:r>
              </a:p>
              <a:p>
                <a:pPr lvl="1"/>
                <a:r>
                  <a:rPr lang="en-US" dirty="0" smtClean="0"/>
                  <a:t>Single bounce of light</a:t>
                </a:r>
              </a:p>
              <a:p>
                <a:pPr lvl="1"/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ρ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l-G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b="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accent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ρ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 rot="5400000">
            <a:off x="6396172" y="3467334"/>
            <a:ext cx="147726" cy="3466742"/>
          </a:xfrm>
          <a:prstGeom prst="rightBrac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7572" y="5409505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Ambient Occlusion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7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Use Ambient Occlusion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769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400"/>
                            <m:t>ρ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nary>
                        <m:nary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400" b="0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l-GR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𝑒𝑛𝑣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769"/>
                <a:ext cx="105156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54495" y="2564368"/>
            <a:ext cx="195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Ambient Occlusion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29826" y="2933700"/>
            <a:ext cx="0" cy="50682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rot="5400000">
            <a:off x="7034760" y="2737401"/>
            <a:ext cx="128286" cy="3047207"/>
          </a:xfrm>
          <a:prstGeom prst="rightBrac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6368" y="4465518"/>
            <a:ext cx="212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Pre-convolved Probe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64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25625"/>
                <a:ext cx="603504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Cosine-Weighted </a:t>
                </a:r>
                <a:r>
                  <a:rPr lang="en-US" dirty="0"/>
                  <a:t>Ambient Occlusion: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𝑐𝑜𝑠𝑖𝑛𝑒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2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 smtClean="0">
                    <a:solidFill>
                      <a:schemeClr val="bg1"/>
                    </a:solidFill>
                  </a:rPr>
                  <a:t>Uniformly-weighted Ambient Occlusion: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𝑢𝑛𝑖𝑓𝑜𝑟𝑚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 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25625"/>
                <a:ext cx="6035040" cy="4351338"/>
              </a:xfrm>
              <a:blipFill rotWithShape="0">
                <a:blip r:embed="rId3"/>
                <a:stretch>
                  <a:fillRect l="-1818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599" y="1747520"/>
            <a:ext cx="5018161" cy="3998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6031" y="3961637"/>
            <a:ext cx="133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Cosine Term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93201" y="3431268"/>
            <a:ext cx="0" cy="50682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3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 Online!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33633" cy="4351338"/>
          </a:xfrm>
        </p:spPr>
        <p:txBody>
          <a:bodyPr/>
          <a:lstStyle/>
          <a:p>
            <a:r>
              <a:rPr lang="en-US" dirty="0" smtClean="0"/>
              <a:t>Check out:</a:t>
            </a:r>
          </a:p>
          <a:p>
            <a:pPr lvl="1"/>
            <a:r>
              <a:rPr lang="en-US" dirty="0" smtClean="0">
                <a:latin typeface="+mj-lt"/>
              </a:rPr>
              <a:t>Technical report</a:t>
            </a:r>
          </a:p>
          <a:p>
            <a:pPr lvl="1"/>
            <a:r>
              <a:rPr lang="en-US" dirty="0" smtClean="0">
                <a:latin typeface="+mj-lt"/>
              </a:rPr>
              <a:t>Full slide deck online</a:t>
            </a:r>
            <a:endParaRPr lang="en-US" dirty="0">
              <a:solidFill>
                <a:srgbClr val="FF3B3B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833" y="308769"/>
            <a:ext cx="4681967" cy="6054725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53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825625"/>
                <a:ext cx="603504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Cosine-Weighted </a:t>
                </a:r>
                <a:r>
                  <a:rPr lang="en-US" dirty="0"/>
                  <a:t>Ambient Occlusion: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𝑐𝑜𝑠𝑖𝑛𝑒</m:t>
                          </m:r>
                        </m:sup>
                      </m:sSub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200" dirty="0"/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Uniformly-Weighted Ambient Occlusion:</a:t>
                </a:r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𝑢𝑛𝑖𝑓𝑜𝑟𝑚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825625"/>
                <a:ext cx="6035040" cy="4351338"/>
              </a:xfrm>
              <a:blipFill rotWithShape="0">
                <a:blip r:embed="rId3"/>
                <a:stretch>
                  <a:fillRect l="-1818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599" y="1747520"/>
            <a:ext cx="5018161" cy="399811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17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Visibility function</a:t>
            </a:r>
          </a:p>
          <a:p>
            <a:pPr lvl="1"/>
            <a:r>
              <a:rPr lang="en-US" dirty="0" smtClean="0"/>
              <a:t>Depth buffer (height field)</a:t>
            </a:r>
          </a:p>
          <a:p>
            <a:r>
              <a:rPr lang="en-US" dirty="0" smtClean="0"/>
              <a:t>Surface normal</a:t>
            </a:r>
          </a:p>
          <a:p>
            <a:pPr lvl="1"/>
            <a:r>
              <a:rPr lang="en-US" dirty="0" smtClean="0"/>
              <a:t>Normal buffer, or</a:t>
            </a:r>
          </a:p>
          <a:p>
            <a:pPr lvl="1"/>
            <a:r>
              <a:rPr lang="en-US" dirty="0" smtClean="0"/>
              <a:t>Derived from depth buffer</a:t>
            </a:r>
            <a:endParaRPr lang="es-E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110" y="1949451"/>
            <a:ext cx="6186311" cy="34798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49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Normals?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Shading</a:t>
            </a:r>
          </a:p>
          <a:p>
            <a:pPr lvl="1"/>
            <a:r>
              <a:rPr lang="en-US" dirty="0" smtClean="0"/>
              <a:t>Gouraud &amp; Normal-Maps</a:t>
            </a:r>
          </a:p>
          <a:p>
            <a:r>
              <a:rPr lang="en-US" dirty="0" smtClean="0"/>
              <a:t>Geometric</a:t>
            </a:r>
          </a:p>
          <a:p>
            <a:pPr lvl="1"/>
            <a:r>
              <a:rPr lang="en-US" dirty="0" smtClean="0"/>
              <a:t>Can be approximated via z-buffer differentials</a:t>
            </a:r>
          </a:p>
          <a:p>
            <a:pPr lvl="1"/>
            <a:endParaRPr lang="en-US" dirty="0"/>
          </a:p>
          <a:p>
            <a:r>
              <a:rPr lang="en-US" dirty="0" smtClean="0"/>
              <a:t>No perfect solution</a:t>
            </a:r>
          </a:p>
          <a:p>
            <a:pPr lvl="1"/>
            <a:r>
              <a:rPr lang="en-US" dirty="0" smtClean="0"/>
              <a:t>Gouraud interpolation causes erroneous self-occlusion</a:t>
            </a:r>
          </a:p>
          <a:p>
            <a:pPr lvl="2"/>
            <a:r>
              <a:rPr lang="en-US" dirty="0" smtClean="0"/>
              <a:t>Normals don’t belong to the actual surface</a:t>
            </a:r>
          </a:p>
          <a:p>
            <a:pPr lvl="1"/>
            <a:r>
              <a:rPr lang="en-US" dirty="0" smtClean="0"/>
              <a:t>Normal-Maps could be desirable</a:t>
            </a:r>
          </a:p>
          <a:p>
            <a:pPr lvl="2"/>
            <a:r>
              <a:rPr lang="en-US" dirty="0" smtClean="0"/>
              <a:t>Often easier/best to bake their occlusion in the surface (not if tiling/compositing)</a:t>
            </a:r>
          </a:p>
          <a:p>
            <a:pPr lvl="2"/>
            <a:r>
              <a:rPr lang="en-US" dirty="0" smtClean="0"/>
              <a:t>Be sure not to double-occlude (in the maps and in the SSAO)</a:t>
            </a:r>
          </a:p>
          <a:p>
            <a:pPr lvl="1"/>
            <a:r>
              <a:rPr lang="en-US" dirty="0" smtClean="0"/>
              <a:t>Geometric normals can make the faceted nature of the mesh visible</a:t>
            </a:r>
          </a:p>
          <a:p>
            <a:pPr lvl="2"/>
            <a:r>
              <a:rPr lang="en-US" dirty="0" smtClean="0"/>
              <a:t>As hemisphere orientation “snaps” sharply when moving from triangle to triangle</a:t>
            </a:r>
          </a:p>
          <a:p>
            <a:pPr lvl="1"/>
            <a:r>
              <a:rPr lang="en-US" dirty="0" smtClean="0"/>
              <a:t>This problem affects Monte-Carlo path tracing as well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7" name="Picture 3" descr="C:\Users\apesce.ATVI\Desktop\GTAO_DIAGRAMS\FullSizeRend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8162" y="1142950"/>
            <a:ext cx="3721113" cy="26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21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Double </a:t>
            </a:r>
            <a:r>
              <a:rPr lang="en-US" dirty="0" smtClean="0"/>
              <a:t>Integral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372435" y="2859116"/>
            <a:ext cx="5574936" cy="3677585"/>
            <a:chOff x="5689601" y="2859116"/>
            <a:chExt cx="5574936" cy="36775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1" y="2859116"/>
              <a:ext cx="5574936" cy="343206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12915" y="6156982"/>
              <a:ext cx="2128308" cy="379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Side View (Slice)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61114" y="3065100"/>
            <a:ext cx="3281742" cy="3471601"/>
            <a:chOff x="1767778" y="3065100"/>
            <a:chExt cx="3281742" cy="3471601"/>
          </a:xfrm>
        </p:grpSpPr>
        <p:grpSp>
          <p:nvGrpSpPr>
            <p:cNvPr id="5" name="Group 4"/>
            <p:cNvGrpSpPr/>
            <p:nvPr/>
          </p:nvGrpSpPr>
          <p:grpSpPr>
            <a:xfrm>
              <a:off x="1767778" y="3065100"/>
              <a:ext cx="3281742" cy="3471601"/>
              <a:chOff x="1767778" y="3065100"/>
              <a:chExt cx="3281742" cy="347160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7778" y="3065100"/>
                <a:ext cx="3281742" cy="328174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344495" y="6156982"/>
                <a:ext cx="2128308" cy="379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Front View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891281" y="4404717"/>
              <a:ext cx="7676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Slice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589163" y="4037679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16776" y="5027585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11773" y="4575150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Horizon-Based </a:t>
            </a:r>
            <a:r>
              <a:rPr lang="en-US" dirty="0"/>
              <a:t>Ambient Occlusion </a:t>
            </a:r>
            <a:r>
              <a:rPr lang="en-US" sz="3200" dirty="0"/>
              <a:t>[Bavoil2008]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372436" y="2859116"/>
            <a:ext cx="5574934" cy="3677585"/>
            <a:chOff x="5689602" y="2859116"/>
            <a:chExt cx="5574934" cy="36775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2" y="2859116"/>
              <a:ext cx="5574934" cy="343206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12915" y="6156982"/>
              <a:ext cx="2128308" cy="379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Side View (Slice)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61114" y="3065100"/>
            <a:ext cx="3281742" cy="3471601"/>
            <a:chOff x="1767778" y="3065100"/>
            <a:chExt cx="3281742" cy="3471601"/>
          </a:xfrm>
        </p:grpSpPr>
        <p:grpSp>
          <p:nvGrpSpPr>
            <p:cNvPr id="5" name="Group 4"/>
            <p:cNvGrpSpPr/>
            <p:nvPr/>
          </p:nvGrpSpPr>
          <p:grpSpPr>
            <a:xfrm>
              <a:off x="1767778" y="3065100"/>
              <a:ext cx="3281742" cy="3471601"/>
              <a:chOff x="1767778" y="3065100"/>
              <a:chExt cx="3281742" cy="347160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7778" y="3065100"/>
                <a:ext cx="3281742" cy="328174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344495" y="6156982"/>
                <a:ext cx="2128308" cy="379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Front View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891281" y="4404717"/>
              <a:ext cx="7676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Slice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589163" y="4037679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16776" y="5027585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11773" y="4575150"/>
            <a:ext cx="1269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Occluded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Horizon-Based Ambient Occlusion </a:t>
            </a:r>
            <a:r>
              <a:rPr lang="en-US" sz="3200" dirty="0"/>
              <a:t>[Bavoil2008]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372436" y="2859116"/>
            <a:ext cx="5574934" cy="3677585"/>
            <a:chOff x="5689602" y="2859116"/>
            <a:chExt cx="5574934" cy="36775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2" y="2859116"/>
              <a:ext cx="5574934" cy="34320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12915" y="6156982"/>
              <a:ext cx="2128308" cy="379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Side View (Slice)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61114" y="3065100"/>
            <a:ext cx="3281742" cy="3471601"/>
            <a:chOff x="1767778" y="3065100"/>
            <a:chExt cx="3281742" cy="3471601"/>
          </a:xfrm>
        </p:grpSpPr>
        <p:grpSp>
          <p:nvGrpSpPr>
            <p:cNvPr id="5" name="Group 4"/>
            <p:cNvGrpSpPr/>
            <p:nvPr/>
          </p:nvGrpSpPr>
          <p:grpSpPr>
            <a:xfrm>
              <a:off x="1767778" y="3065100"/>
              <a:ext cx="3281742" cy="3471601"/>
              <a:chOff x="1767778" y="3065100"/>
              <a:chExt cx="3281742" cy="347160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7778" y="3065100"/>
                <a:ext cx="3281742" cy="328174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344495" y="6156982"/>
                <a:ext cx="2128308" cy="379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Front View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891281" y="4404717"/>
              <a:ext cx="7676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Slice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6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Horizon-Based Ambient Occlusion </a:t>
            </a:r>
            <a:r>
              <a:rPr lang="en-US" sz="3200" dirty="0"/>
              <a:t>[Bavoil2008]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5920"/>
            <a:ext cx="10515600" cy="4531043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62186"/>
                <a:ext cx="10426337" cy="10466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372436" y="2859116"/>
            <a:ext cx="5574934" cy="3677585"/>
            <a:chOff x="5689602" y="2859116"/>
            <a:chExt cx="5574934" cy="36775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2" y="2859116"/>
              <a:ext cx="5574934" cy="34320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412915" y="6156982"/>
              <a:ext cx="2128308" cy="379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Side View (Slice)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61114" y="3065100"/>
            <a:ext cx="3281742" cy="3471601"/>
            <a:chOff x="1767778" y="3065100"/>
            <a:chExt cx="3281742" cy="3471601"/>
          </a:xfrm>
        </p:grpSpPr>
        <p:grpSp>
          <p:nvGrpSpPr>
            <p:cNvPr id="5" name="Group 4"/>
            <p:cNvGrpSpPr/>
            <p:nvPr/>
          </p:nvGrpSpPr>
          <p:grpSpPr>
            <a:xfrm>
              <a:off x="1767778" y="3065100"/>
              <a:ext cx="3281742" cy="3471601"/>
              <a:chOff x="1767778" y="3065100"/>
              <a:chExt cx="3281742" cy="3471601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7778" y="3065100"/>
                <a:ext cx="3281742" cy="3281742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344495" y="6156982"/>
                <a:ext cx="2128308" cy="379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Front View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891281" y="4404717"/>
              <a:ext cx="7676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Slice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72436" y="3065100"/>
            <a:ext cx="5388128" cy="36055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8099" y="2631587"/>
            <a:ext cx="3311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solidFill>
                  <a:schemeClr val="accent2"/>
                </a:solidFill>
              </a:rPr>
              <a:t>Analytic solution per slice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47370" y="3065100"/>
            <a:ext cx="3560735" cy="36055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378048" y="2634083"/>
            <a:ext cx="4351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solidFill>
                  <a:schemeClr val="accent1"/>
                </a:solidFill>
              </a:rPr>
              <a:t>Numerical integral on the longitude</a:t>
            </a:r>
          </a:p>
        </p:txBody>
      </p:sp>
    </p:spTree>
    <p:extLst>
      <p:ext uri="{BB962C8B-B14F-4D97-AF65-F5344CB8AC3E}">
        <p14:creationId xmlns:p14="http://schemas.microsoft.com/office/powerpoint/2010/main" val="4054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Horizon-Based Ambient Occlusion </a:t>
            </a:r>
            <a:r>
              <a:rPr lang="en-US" sz="3200" dirty="0"/>
              <a:t>[Bavoil2008]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60410" y="3352800"/>
                <a:ext cx="467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F799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410" y="3352800"/>
                <a:ext cx="46782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748290" y="3560326"/>
                <a:ext cx="473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7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F799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290" y="3560326"/>
                <a:ext cx="473143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683384"/>
            <a:ext cx="6299200" cy="46513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Discrete data ⟶ Not fully </a:t>
            </a:r>
            <a:r>
              <a:rPr lang="en-US" dirty="0" smtClean="0"/>
              <a:t>closed-form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Depth buffer ⟶ Single visibility aperture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We </a:t>
            </a:r>
            <a:r>
              <a:rPr lang="en-US" dirty="0" smtClean="0"/>
              <a:t>only </a:t>
            </a:r>
            <a:r>
              <a:rPr lang="en-US" dirty="0"/>
              <a:t>see the visibility </a:t>
            </a:r>
            <a:r>
              <a:rPr lang="en-US" dirty="0" smtClean="0"/>
              <a:t>by tracing the depth </a:t>
            </a:r>
            <a:r>
              <a:rPr lang="en-US" dirty="0"/>
              <a:t>buffer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Depth buffer considered </a:t>
            </a:r>
            <a:r>
              <a:rPr lang="en-US" dirty="0"/>
              <a:t>by SSAO algorithms to be a height </a:t>
            </a:r>
            <a:r>
              <a:rPr lang="en-US" dirty="0" smtClean="0"/>
              <a:t>field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Horizon model [Bavoil2008] is the best we can do!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Compute the occluded angles of </a:t>
            </a:r>
            <a:r>
              <a:rPr lang="en-US" dirty="0" smtClean="0"/>
              <a:t>each longitudinal </a:t>
            </a:r>
            <a:r>
              <a:rPr lang="en-US" dirty="0"/>
              <a:t>slice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Compute the AO integral in the unoccluded area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717" y="2695465"/>
            <a:ext cx="3649233" cy="262721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27199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7" name="Rectangle 6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49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95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SSAO?</a:t>
            </a:r>
            <a:endParaRPr lang="es-ES" dirty="0"/>
          </a:p>
        </p:txBody>
      </p:sp>
      <p:pic>
        <p:nvPicPr>
          <p:cNvPr id="5" name="pasted-image.png"/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047490" y="1931087"/>
            <a:ext cx="10097019" cy="414041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1894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76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806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9" name="Rectangle 8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83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Horizons</a:t>
            </a:r>
            <a:endParaRPr lang="es-E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43" y="1825625"/>
            <a:ext cx="8268514" cy="4351338"/>
          </a:xfrm>
        </p:spPr>
      </p:pic>
      <p:sp>
        <p:nvSpPr>
          <p:cNvPr id="5" name="Rectangle 4"/>
          <p:cNvSpPr/>
          <p:nvPr/>
        </p:nvSpPr>
        <p:spPr>
          <a:xfrm>
            <a:off x="5031846" y="6082353"/>
            <a:ext cx="2128308" cy="379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Side View (Slice)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158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2100" y="2134902"/>
            <a:ext cx="6503124" cy="378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132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/>
                  <a:t>For each direction, calculate the horizons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4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=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…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=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…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b="0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solidFill>
                                                            <a:schemeClr val="accent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acc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 smtClean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 smtClean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 smtClean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 smtClean="0"/>
              </a:p>
              <a:p>
                <a:pPr marL="231775" indent="-231775">
                  <a:buFont typeface="+mj-lt"/>
                  <a:buAutoNum type="arabicPeriod" startAt="2"/>
                </a:pPr>
                <a:endParaRPr lang="en-US" sz="2400" b="0" dirty="0" smtClean="0"/>
              </a:p>
              <a:p>
                <a:pPr lvl="1"/>
                <a:endParaRPr lang="en-US" sz="2000" dirty="0" smtClean="0"/>
              </a:p>
              <a:p>
                <a:pPr marL="457200" lvl="1" indent="0"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13275"/>
              </a:xfrm>
              <a:blipFill rotWithShape="0">
                <a:blip r:embed="rId4"/>
                <a:stretch>
                  <a:fillRect l="-1882" t="-19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45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132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400" dirty="0" smtClean="0"/>
                  <a:t>Calculate the visibility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400" dirty="0" smtClean="0"/>
                  <a:t> for this slice: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sz="24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𝐼𝑛𝑡𝑒𝑔𝑟𝑎𝑡𝑒𝐴𝑟𝑐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2000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2000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13275"/>
              </a:xfrm>
              <a:blipFill rotWithShape="0">
                <a:blip r:embed="rId3"/>
                <a:stretch>
                  <a:fillRect l="-1882" t="-19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2416346"/>
            <a:ext cx="6806850" cy="3443434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76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Slightly different from HBAO: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No sample attenuation (obscurance)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/>
                  <a:t>Can’t match ground truth renderings if we use obscurance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/>
                  <a:t>One integral per direction rather than per sample (reduces ALU overhead)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/>
                  <a:t>We still do conservative attenuation (more details later on)</a:t>
                </a:r>
              </a:p>
              <a:p>
                <a:pPr lvl="2"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en-US" dirty="0"/>
                  <a:t>Instead of using obscurance to avoid the overdarkening produced by ignoring near-field </a:t>
                </a:r>
                <a:r>
                  <a:rPr lang="en-US" dirty="0" smtClean="0"/>
                  <a:t>interreflections, we </a:t>
                </a:r>
                <a:r>
                  <a:rPr lang="en-US" dirty="0"/>
                  <a:t>add this lost light </a:t>
                </a:r>
                <a:r>
                  <a:rPr lang="en-US" dirty="0" smtClean="0"/>
                  <a:t>(</a:t>
                </a:r>
                <a:r>
                  <a:rPr lang="en-US" dirty="0"/>
                  <a:t>more details later on</a:t>
                </a:r>
                <a:r>
                  <a:rPr lang="en-US" dirty="0" smtClean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Not using attenuation allows to integrate with respect to the view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 smtClean="0"/>
                  <a:t> rather than the XY plane</a:t>
                </a:r>
              </a:p>
              <a:p>
                <a:pPr lvl="2"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en-US" dirty="0" smtClean="0"/>
                  <a:t>We integrate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 smtClean="0"/>
                  <a:t> to horizon instead of integrating from XY to horizon and from XY to tangent (halves number of integrals)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Simple search loop (</a:t>
                </a:r>
                <a:r>
                  <a:rPr lang="en-US" sz="2000" dirty="0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dot</a:t>
                </a:r>
                <a:r>
                  <a:rPr lang="en-US" dirty="0"/>
                  <a:t>, </a:t>
                </a:r>
                <a:r>
                  <a:rPr lang="en-US" sz="2000" dirty="0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rsqrt</a:t>
                </a:r>
                <a:r>
                  <a:rPr lang="en-US" dirty="0" smtClean="0"/>
                  <a:t> and </a:t>
                </a:r>
                <a:r>
                  <a:rPr lang="en-US" sz="2000" dirty="0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max</a:t>
                </a:r>
                <a:r>
                  <a:rPr lang="en-US" dirty="0" smtClean="0"/>
                  <a:t>)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/>
                  <a:t>Shader </a:t>
                </a:r>
                <a:r>
                  <a:rPr lang="en-US" dirty="0"/>
                  <a:t>becomes completely memory </a:t>
                </a:r>
                <a:r>
                  <a:rPr lang="en-US" dirty="0" smtClean="0"/>
                  <a:t>bound</a:t>
                </a:r>
              </a:p>
              <a:p>
                <a:pPr lvl="2"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en-US" dirty="0" smtClean="0"/>
                  <a:t>Aiming for ground truth calculations becomes free (we do </a:t>
                </a:r>
                <a:r>
                  <a:rPr lang="en-US" i="1" dirty="0" smtClean="0"/>
                  <a:t>optimal</a:t>
                </a:r>
                <a:r>
                  <a:rPr lang="en-US" dirty="0" smtClean="0"/>
                  <a:t> math with a given sample set)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Integrates 180</a:t>
                </a:r>
                <a:r>
                  <a:rPr lang="es-ES" dirty="0"/>
                  <a:t>°</a:t>
                </a:r>
                <a:r>
                  <a:rPr lang="en-US" dirty="0" smtClean="0"/>
                  <a:t> slices instead of 90</a:t>
                </a:r>
                <a:r>
                  <a:rPr lang="es-ES" dirty="0" smtClean="0"/>
                  <a:t>°</a:t>
                </a:r>
                <a:r>
                  <a:rPr lang="en-US" dirty="0" smtClean="0"/>
                  <a:t> ones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 smtClean="0"/>
                  <a:t>Reduces ALU overhead by sharing calculations</a:t>
                </a:r>
              </a:p>
              <a:p>
                <a:pPr lvl="2">
                  <a:lnSpc>
                    <a:spcPct val="120000"/>
                  </a:lnSpc>
                </a:pP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HBAO is mathematically </a:t>
                </a:r>
                <a:r>
                  <a:rPr lang="en-US" dirty="0" smtClean="0"/>
                  <a:t>equivalent to our method (with uniform weighting) if no obscurance is </a:t>
                </a:r>
                <a:r>
                  <a:rPr lang="en-US" dirty="0" smtClean="0"/>
                  <a:t>used</a:t>
                </a:r>
                <a:endParaRPr lang="en-US" dirty="0" smtClean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4" t="-28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6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NVIDIA’s HBAO Implementation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Contains a performance optimization that prevents to reproduce the results shown in this presentation: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 shader version does further optimizations that bias the results</a:t>
            </a:r>
          </a:p>
          <a:p>
            <a:r>
              <a:rPr lang="en-US" dirty="0"/>
              <a:t>P</a:t>
            </a:r>
            <a:r>
              <a:rPr lang="en-US" dirty="0" smtClean="0"/>
              <a:t>ixel shader one is the recommended for visual reference</a:t>
            </a:r>
          </a:p>
          <a:p>
            <a:endParaRPr lang="en-US" dirty="0" smtClean="0"/>
          </a:p>
          <a:p>
            <a:r>
              <a:rPr lang="en-US" b="1" dirty="0" smtClean="0"/>
              <a:t>Note that HBAO+ is the latest implementation and seems to not be horizon based</a:t>
            </a:r>
            <a:endParaRPr lang="es-ES" b="1" dirty="0" smtClean="0"/>
          </a:p>
          <a:p>
            <a:pPr lvl="1"/>
            <a:endParaRPr lang="en-US" dirty="0" smtClean="0"/>
          </a:p>
          <a:p>
            <a:pPr lvl="1"/>
            <a:endParaRPr lang="es-ES" dirty="0"/>
          </a:p>
        </p:txBody>
      </p:sp>
      <p:sp>
        <p:nvSpPr>
          <p:cNvPr id="4" name="Rectangle 3"/>
          <p:cNvSpPr/>
          <p:nvPr/>
        </p:nvSpPr>
        <p:spPr>
          <a:xfrm>
            <a:off x="1250951" y="2775561"/>
            <a:ext cx="7988299" cy="57990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MaxRadiusPixels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0.1f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min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FullResolution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FullResolution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MaxRadiusPixels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300.0f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600" noProof="1">
              <a:effectLst/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5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544" y="1690688"/>
            <a:ext cx="5285336" cy="4919570"/>
          </a:xfrm>
          <a:prstGeom prst="rect">
            <a:avLst/>
          </a:prstGeom>
        </p:spPr>
      </p:pic>
      <p:sp>
        <p:nvSpPr>
          <p:cNvPr id="152" name="Shape 1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Domain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Shape 15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886450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 smtClean="0"/>
                  <a:t>We (have to) slice in screen-space circles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smtClean="0"/>
                  <a:t>The spherical integral axis is the view-vector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800" dirty="0" smtClean="0"/>
                  <a:t>We search for horizons in the full sphere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smtClean="0"/>
                  <a:t>The horizons can be in the negative view hemisphere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 smtClean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smtClean="0"/>
                  <a:t>We have to clamp them with the normal hemisphere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153" name="Shape 15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886450" cy="4351338"/>
              </a:xfrm>
              <a:blipFill rotWithShape="0">
                <a:blip r:embed="rId3"/>
                <a:stretch>
                  <a:fillRect l="-725" t="-7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520633" y="927159"/>
                <a:ext cx="315842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pt-B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pt-BR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type m:val="li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633" y="927159"/>
                <a:ext cx="3158429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79" t="-57353" r="-13900" b="-514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473255" y="180315"/>
                <a:ext cx="16251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56272" indent="-256272" defTabSz="336816">
                  <a:spcBef>
                    <a:spcPts val="2391"/>
                  </a:spcBef>
                  <a:defRPr sz="2952"/>
                </a:pPr>
                <a:r>
                  <a:rPr lang="en-US" sz="1400" dirty="0" smtClean="0">
                    <a:solidFill>
                      <a:srgbClr val="FF3B3B"/>
                    </a:solidFill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FF3B3B"/>
                    </a:solidFill>
                  </a:rPr>
                  <a:t> is negative</a:t>
                </a:r>
                <a:endParaRPr lang="en-US" sz="1400" dirty="0">
                  <a:solidFill>
                    <a:srgbClr val="FF3B3B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255" y="180315"/>
                <a:ext cx="1625188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124" t="-4000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85849" y="513356"/>
            <a:ext cx="0" cy="367437"/>
          </a:xfrm>
          <a:prstGeom prst="line">
            <a:avLst/>
          </a:prstGeom>
          <a:ln w="12700">
            <a:solidFill>
              <a:srgbClr val="FF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8955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Uniform Weighting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800" dirty="0" smtClean="0"/>
                  <a:t>Ambient occlusion equation:</a:t>
                </a:r>
              </a:p>
              <a:p>
                <a:pPr marL="13716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𝑢𝑛𝑖𝑓𝑜𝑟𝑚</m:t>
                          </m:r>
                        </m:sup>
                      </m:sSubSup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18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8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Using horizon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we have the visibility for a single slice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𝐼𝑛𝑡𝑒𝑔𝑟𝑎𝑡𝑒𝐴𝑟𝑐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1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/>
                </a:r>
                <a:br>
                  <a:rPr lang="en-US" sz="1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18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18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 smtClean="0"/>
                  <a:t/>
                </a:r>
                <a:br>
                  <a:rPr lang="en-US" sz="1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06" t="-700" b="-26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98241" y="3116821"/>
                <a:ext cx="482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41" y="3116821"/>
                <a:ext cx="48263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5310496" y="1966661"/>
            <a:ext cx="58124" cy="2274887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65" y="235427"/>
            <a:ext cx="4552591" cy="2142396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79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0927"/>
            <a:ext cx="10515600" cy="346603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Physically based BRDF adoption crucial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19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78417" y="90170"/>
            <a:ext cx="7035167" cy="6680699"/>
            <a:chOff x="4257672" y="217170"/>
            <a:chExt cx="7035167" cy="66806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7672" y="217170"/>
              <a:ext cx="3419475" cy="603436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3364" y="217170"/>
              <a:ext cx="3419475" cy="60343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221791" y="6251538"/>
              <a:ext cx="9588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</a:p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Uniform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0954" y="6251538"/>
              <a:ext cx="266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Monte Carlo Ground </a:t>
              </a:r>
              <a:r>
                <a:rPr lang="en-US" dirty="0" smtClean="0">
                  <a:solidFill>
                    <a:schemeClr val="accent6"/>
                  </a:solidFill>
                </a:rPr>
                <a:t>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0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351338"/>
              </a:xfrm>
            </p:spPr>
            <p:txBody>
              <a:bodyPr>
                <a:noAutofit/>
              </a:bodyPr>
              <a:lstStyle/>
              <a:p>
                <a:pPr marL="228600" lvl="1">
                  <a:spcAft>
                    <a:spcPts val="1200"/>
                  </a:spcAft>
                </a:pPr>
                <a:r>
                  <a:rPr lang="en-US" sz="1800" dirty="0" smtClean="0">
                    <a:latin typeface="+mn-lt"/>
                  </a:rPr>
                  <a:t>Ambient occlusion equation: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𝑐𝑜𝑠𝑖𝑛𝑒</m:t>
                          </m:r>
                        </m:sup>
                      </m:sSubSup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sz="1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1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sz="1800" dirty="0" smtClean="0"/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1800" dirty="0" smtClean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1800" dirty="0" smtClean="0">
                    <a:latin typeface="+mn-lt"/>
                  </a:rPr>
                  <a:t>Using horizon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+mn-lt"/>
                  </a:rPr>
                  <a:t>, we have the visibility for a single slice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:</a:t>
                </a:r>
              </a:p>
              <a:p>
                <a:pPr lvl="1"/>
                <a:endParaRPr lang="en-US" sz="18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𝐼𝑛𝑡𝑒𝑔𝑟𝑎𝑡𝑒𝐴𝑟𝑐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sz="1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1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1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1143000" indent="-1143000">
                  <a:buNone/>
                </a:pPr>
                <a:r>
                  <a:rPr lang="en-US" sz="1800" i="1" dirty="0">
                    <a:latin typeface="Cambria Math" panose="02040503050406030204" pitchFamily="18" charset="0"/>
                  </a:rPr>
                  <a:t/>
                </a:r>
                <a:br>
                  <a:rPr lang="en-US" sz="18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s-E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s-ES" sz="1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s-E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351338"/>
              </a:xfrm>
              <a:blipFill rotWithShape="0">
                <a:blip r:embed="rId3"/>
                <a:stretch>
                  <a:fillRect l="-328" t="-700" b="-28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64" y="235427"/>
            <a:ext cx="4552592" cy="2142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Weighting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91057" y="3116821"/>
                <a:ext cx="482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57" y="3116821"/>
                <a:ext cx="48263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003312" y="1382461"/>
            <a:ext cx="58124" cy="3443288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0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Cosine Weighting Normal Projection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83250" cy="435133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So far, we assumed that normal lies on the sampling slice</a:t>
                </a:r>
              </a:p>
              <a:p>
                <a:endParaRPr lang="en-US" dirty="0" smtClean="0"/>
              </a:p>
              <a:p>
                <a:r>
                  <a:rPr lang="en-US" dirty="0"/>
                  <a:t>[</a:t>
                </a:r>
                <a:r>
                  <a:rPr lang="en-US" dirty="0" smtClean="0"/>
                  <a:t>Timonen2013b] showed that:</a:t>
                </a:r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𝑐𝑜𝑠𝑖𝑛𝑒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  <m:r>
                                    <a:rPr lang="en-US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𝑐𝑜𝑠𝑖𝑛𝑒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nary>
                            <m:nary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3B3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FF3B3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rgbClr val="FF3B3B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  <a:p>
                <a:pPr lvl="2"/>
                <a:endParaRPr lang="en-US" dirty="0"/>
              </a:p>
              <a:p>
                <a:pPr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/>
                  <a:t> is the normal projected onto the sampling plane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practical terms:</a:t>
                </a:r>
              </a:p>
              <a:p>
                <a:pPr lvl="1"/>
                <a:r>
                  <a:rPr lang="en-US" dirty="0" smtClean="0"/>
                  <a:t>Project (and normalize) the normal to the slice plane for the integration</a:t>
                </a:r>
              </a:p>
              <a:p>
                <a:pPr lvl="1"/>
                <a:r>
                  <a:rPr lang="en-US" dirty="0" smtClean="0"/>
                  <a:t>Multiply each slice contribution by the length of the projected normal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83250" cy="4351338"/>
              </a:xfrm>
              <a:blipFill rotWithShape="0">
                <a:blip r:embed="rId2"/>
                <a:stretch>
                  <a:fillRect l="-322" t="-15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019" y="2592996"/>
            <a:ext cx="3755461" cy="2816596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29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Weighting LUT vs Analytical</a:t>
            </a:r>
            <a:endParaRPr lang="es-E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</p:spPr>
        <p:txBody>
          <a:bodyPr wrap="square" rtlCol="0">
            <a:normAutofit fontScale="47500" lnSpcReduction="20000"/>
          </a:bodyPr>
          <a:lstStyle/>
          <a:p>
            <a:r>
              <a:rPr lang="en-US" sz="3500" dirty="0" smtClean="0"/>
              <a:t>Cosine weighting already used for horizon-based ambient </a:t>
            </a:r>
            <a:r>
              <a:rPr lang="en-US" sz="3500" dirty="0"/>
              <a:t>occlusion [</a:t>
            </a:r>
            <a:r>
              <a:rPr lang="en-US" sz="3500" dirty="0" smtClean="0"/>
              <a:t>Timonen2013b]</a:t>
            </a:r>
          </a:p>
          <a:p>
            <a:pPr lvl="1"/>
            <a:r>
              <a:rPr lang="en-US" sz="2800" dirty="0" smtClean="0"/>
              <a:t>Tabulated LUT solution with per sample attenuation</a:t>
            </a:r>
          </a:p>
          <a:p>
            <a:pPr lvl="1"/>
            <a:endParaRPr lang="en-US" sz="2800" dirty="0" smtClean="0"/>
          </a:p>
          <a:p>
            <a:r>
              <a:rPr lang="en-US" sz="3500" dirty="0" smtClean="0"/>
              <a:t>Analytic solution practical for us</a:t>
            </a:r>
          </a:p>
          <a:p>
            <a:pPr lvl="1"/>
            <a:r>
              <a:rPr lang="en-US" sz="3100" dirty="0"/>
              <a:t>ALU not a problem as we’re memory bound</a:t>
            </a:r>
          </a:p>
          <a:p>
            <a:pPr lvl="1"/>
            <a:r>
              <a:rPr lang="en-US" sz="3200" dirty="0"/>
              <a:t>By design we do not use per sample attenuation</a:t>
            </a:r>
          </a:p>
          <a:p>
            <a:pPr lvl="1"/>
            <a:r>
              <a:rPr lang="en-US" sz="3200" dirty="0"/>
              <a:t>Only one integral per direction instead of per sample</a:t>
            </a:r>
          </a:p>
          <a:p>
            <a:endParaRPr lang="en-US" sz="3500" dirty="0" smtClean="0"/>
          </a:p>
          <a:p>
            <a:r>
              <a:rPr lang="en-US" sz="3500" dirty="0" smtClean="0"/>
              <a:t>Transcendental functions after optimization: </a:t>
            </a:r>
          </a:p>
          <a:p>
            <a:pPr lvl="1"/>
            <a:r>
              <a:rPr lang="en-US" sz="2800" dirty="0" smtClean="0"/>
              <a:t>2 </a:t>
            </a:r>
            <a:r>
              <a:rPr lang="en-US" sz="25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cos</a:t>
            </a:r>
            <a:r>
              <a:rPr lang="en-US" sz="2800" dirty="0" smtClean="0"/>
              <a:t> and 1 </a:t>
            </a:r>
            <a:r>
              <a:rPr lang="en-US" sz="25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sin</a:t>
            </a:r>
            <a:endParaRPr lang="en-US" sz="3400" dirty="0">
              <a:latin typeface="Source Code Pro Light" panose="020B04090304030202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smtClean="0"/>
              <a:t>3 </a:t>
            </a:r>
            <a:r>
              <a:rPr lang="en-US" sz="25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acos</a:t>
            </a:r>
            <a:r>
              <a:rPr lang="en-US" sz="2800" dirty="0"/>
              <a:t> </a:t>
            </a:r>
            <a:r>
              <a:rPr lang="en-US" sz="2800" dirty="0" smtClean="0"/>
              <a:t>also needed for setting up the </a:t>
            </a:r>
            <a:r>
              <a:rPr lang="en-US" sz="2800" dirty="0"/>
              <a:t>integration </a:t>
            </a:r>
            <a:r>
              <a:rPr lang="en-US" sz="2800" dirty="0" smtClean="0"/>
              <a:t>domain</a:t>
            </a:r>
          </a:p>
          <a:p>
            <a:pPr lvl="1"/>
            <a:endParaRPr lang="en-US" sz="2800" dirty="0" smtClean="0"/>
          </a:p>
          <a:p>
            <a:r>
              <a:rPr lang="en-US" sz="3500" dirty="0"/>
              <a:t>Use fast </a:t>
            </a:r>
            <a:r>
              <a:rPr lang="en-US" sz="3400" dirty="0" smtClean="0">
                <a:latin typeface="Source Code Pro Light" panose="020B0409030403020204" pitchFamily="49" charset="0"/>
                <a:cs typeface="Courier New" panose="02070309020205020404" pitchFamily="49" charset="0"/>
              </a:rPr>
              <a:t>sqrt</a:t>
            </a:r>
            <a:r>
              <a:rPr lang="en-US" sz="3500" dirty="0" smtClean="0"/>
              <a:t> </a:t>
            </a:r>
            <a:r>
              <a:rPr lang="en-US" sz="3500" dirty="0"/>
              <a:t>[</a:t>
            </a:r>
            <a:r>
              <a:rPr lang="en-US" sz="3500" dirty="0" smtClean="0"/>
              <a:t>Drobot2014a] and </a:t>
            </a:r>
            <a:r>
              <a:rPr lang="en-US" sz="3400" dirty="0">
                <a:latin typeface="Source Code Pro Light" panose="020B0409030403020204" pitchFamily="49" charset="0"/>
                <a:cs typeface="Courier New" panose="02070309020205020404" pitchFamily="49" charset="0"/>
              </a:rPr>
              <a:t>acos</a:t>
            </a:r>
            <a:r>
              <a:rPr lang="en-US" sz="3500" dirty="0"/>
              <a:t> [Eberly2014]</a:t>
            </a:r>
            <a:endParaRPr lang="en-US" sz="3500" dirty="0" smtClean="0"/>
          </a:p>
          <a:p>
            <a:pPr lvl="1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431280" y="1932305"/>
            <a:ext cx="5181600" cy="2465034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GTAOFastSqrt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[Drobot2014a] Low Level Optimizations for GCN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asfloat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0x1FBD1DF5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asint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GTAOFastAcos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608B4E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[Eberly2014] GPGPU Programming for Games and Science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0.156583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GTAO_PI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*=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GTAOFastSqrt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105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&gt;=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?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GTAO_PI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05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05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</a:t>
            </a: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2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5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200" noProof="1">
              <a:effectLst/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35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Possible Pitfall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Using: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mtClean="0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Instead </a:t>
                </a:r>
                <a:r>
                  <a:rPr lang="en-US" dirty="0"/>
                  <a:t>of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mtClean="0">
                                          <a:solidFill>
                                            <a:srgbClr val="FF3B3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Why not?</a:t>
                </a:r>
              </a:p>
              <a:p>
                <a:pPr lvl="1"/>
                <a:r>
                  <a:rPr lang="en-US" dirty="0" smtClean="0"/>
                  <a:t>We search for horizons on the whole sphere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ensures </a:t>
                </a:r>
                <a:r>
                  <a:rPr lang="en-US" dirty="0" smtClean="0"/>
                  <a:t>regular sampling in the view-space hemisphere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due to the cosine weighting (obviously) done with respect to the normal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824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1825625"/>
            <a:ext cx="5962650" cy="4392926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83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78417" y="90170"/>
            <a:ext cx="7035166" cy="6680699"/>
            <a:chOff x="4257673" y="217170"/>
            <a:chExt cx="7035166" cy="66806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7673" y="217170"/>
              <a:ext cx="3419475" cy="603436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364" y="217170"/>
              <a:ext cx="3419475" cy="60343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296297" y="6251538"/>
              <a:ext cx="809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</a:p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Cosine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0954" y="6251538"/>
              <a:ext cx="266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Monte Carlo Ground </a:t>
              </a:r>
              <a:r>
                <a:rPr lang="en-US" dirty="0" smtClean="0">
                  <a:solidFill>
                    <a:schemeClr val="accent6"/>
                  </a:solidFill>
                </a:rPr>
                <a:t>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45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Bounces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Ambient occlusion is the </a:t>
            </a:r>
            <a:r>
              <a:rPr lang="en-US" sz="2000" dirty="0" smtClean="0"/>
              <a:t>ground truth lighting </a:t>
            </a:r>
            <a:r>
              <a:rPr lang="en-US" sz="2000" dirty="0"/>
              <a:t>for the case of:</a:t>
            </a:r>
          </a:p>
          <a:p>
            <a:pPr lvl="1"/>
            <a:r>
              <a:rPr lang="en-US" sz="1800" dirty="0" smtClean="0"/>
              <a:t>Lambertian </a:t>
            </a:r>
            <a:r>
              <a:rPr lang="en-US" sz="1800" dirty="0"/>
              <a:t>surface</a:t>
            </a:r>
          </a:p>
          <a:p>
            <a:pPr lvl="1"/>
            <a:r>
              <a:rPr lang="en-US" sz="1800" dirty="0" smtClean="0"/>
              <a:t>White dome</a:t>
            </a:r>
            <a:r>
              <a:rPr lang="en-US" sz="1800" dirty="0"/>
              <a:t> (or </a:t>
            </a:r>
            <a:r>
              <a:rPr lang="en-US" sz="1800" dirty="0" smtClean="0"/>
              <a:t>uniform)</a:t>
            </a:r>
            <a:endParaRPr lang="en-US" sz="1800" dirty="0"/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Single </a:t>
            </a:r>
            <a:r>
              <a:rPr lang="en-US" sz="1800" dirty="0">
                <a:solidFill>
                  <a:schemeClr val="accent2"/>
                </a:solidFill>
              </a:rPr>
              <a:t>bounce of </a:t>
            </a:r>
            <a:r>
              <a:rPr lang="en-US" sz="1800" dirty="0" smtClean="0">
                <a:solidFill>
                  <a:schemeClr val="accent2"/>
                </a:solidFill>
              </a:rPr>
              <a:t>light</a:t>
            </a:r>
            <a:endParaRPr lang="en-US" sz="1800" dirty="0" smtClean="0">
              <a:solidFill>
                <a:srgbClr val="FF3B3B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92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the Assumptions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 smtClean="0"/>
                  <a:t>Ambient occlusion is the ground truth lighting </a:t>
                </a:r>
                <a:r>
                  <a:rPr lang="en-US" sz="2000" dirty="0"/>
                  <a:t>for the case of:</a:t>
                </a:r>
              </a:p>
              <a:p>
                <a:pPr lvl="1"/>
                <a:r>
                  <a:rPr lang="en-US" sz="1800" dirty="0" smtClean="0"/>
                  <a:t>Lambertian </a:t>
                </a:r>
                <a:r>
                  <a:rPr lang="en-US" sz="1800" dirty="0"/>
                  <a:t>surface</a:t>
                </a:r>
              </a:p>
              <a:p>
                <a:pPr lvl="1"/>
                <a:r>
                  <a:rPr lang="en-US" sz="1800" dirty="0" smtClean="0"/>
                  <a:t>White dome (or uniform)</a:t>
                </a:r>
                <a:endParaRPr lang="en-US" sz="1800" dirty="0"/>
              </a:p>
              <a:p>
                <a:pPr lvl="1"/>
                <a:r>
                  <a:rPr lang="en-US" sz="1800" dirty="0" smtClean="0">
                    <a:solidFill>
                      <a:schemeClr val="accent2"/>
                    </a:solidFill>
                  </a:rPr>
                  <a:t>Single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bounce of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light</a:t>
                </a:r>
                <a:endParaRPr lang="en-US" sz="1800" dirty="0" smtClean="0"/>
              </a:p>
              <a:p>
                <a:r>
                  <a:rPr lang="en-US" sz="2000" dirty="0" smtClean="0"/>
                  <a:t>Extend the regular ambient occlusion equation by relaxing the assumptions:</a:t>
                </a:r>
                <a:endParaRPr lang="en-US" sz="2000" dirty="0" smtClean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800" dirty="0"/>
                  <a:t>Lambertian surface</a:t>
                </a:r>
              </a:p>
              <a:p>
                <a:pPr lvl="1"/>
                <a:r>
                  <a:rPr lang="en-US" sz="1800" dirty="0" smtClean="0"/>
                  <a:t>White dome</a:t>
                </a:r>
                <a:r>
                  <a:rPr lang="en-US" sz="1800" dirty="0"/>
                  <a:t> (or uniform)</a:t>
                </a:r>
              </a:p>
              <a:p>
                <a:pPr lvl="1"/>
                <a:r>
                  <a:rPr lang="en-US" sz="1800" dirty="0" smtClean="0">
                    <a:solidFill>
                      <a:schemeClr val="accent2"/>
                    </a:solidFill>
                  </a:rPr>
                  <a:t>Neighboring albedos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ar-AE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800">
                            <a:solidFill>
                              <a:schemeClr val="accent2"/>
                            </a:solidFill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</a:rPr>
                  <a:t> the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albedo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800">
                            <a:solidFill>
                              <a:schemeClr val="accent2"/>
                            </a:solidFill>
                          </a:rPr>
                          <m:t>ρ</m:t>
                        </m:r>
                      </m:e>
                      <m:sub>
                        <m:r>
                          <a:rPr lang="en-US" sz="18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accent2"/>
                    </a:solidFill>
                  </a:rPr>
                  <a:t> of current point being shaded</a:t>
                </a:r>
              </a:p>
              <a:p>
                <a:r>
                  <a:rPr lang="en-US" sz="2000" dirty="0" smtClean="0"/>
                  <a:t>Allows to approximate multiple bounces</a:t>
                </a:r>
              </a:p>
              <a:p>
                <a:pPr lvl="1"/>
                <a:r>
                  <a:rPr lang="en-US" sz="1600" dirty="0" smtClean="0"/>
                  <a:t>[</a:t>
                </a:r>
                <a:r>
                  <a:rPr lang="en-US" sz="1600" dirty="0"/>
                  <a:t>Silvennoinen2015] </a:t>
                </a:r>
                <a:r>
                  <a:rPr lang="en-US" sz="1600" dirty="0" smtClean="0"/>
                  <a:t>is an alternative solution using screen space bounces, could not afford due to our limited budget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3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814" y="529886"/>
            <a:ext cx="2544885" cy="2452986"/>
          </a:xfrm>
          <a:prstGeom prst="rect">
            <a:avLst/>
          </a:prstGeom>
        </p:spPr>
      </p:pic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Multiple </a:t>
            </a:r>
            <a:r>
              <a:rPr lang="en-US" dirty="0"/>
              <a:t>Bounces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Shape 179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7341481" cy="435133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Method:</a:t>
                </a:r>
                <a:endParaRPr lang="en-US" sz="240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Calculate single-bounce using Monte Carlo ray tracing:</a:t>
                </a:r>
              </a:p>
              <a:p>
                <a:pPr marL="914400" lvl="2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Calculate multi-bounce </a:t>
                </a:r>
                <a:r>
                  <a:rPr lang="en-US" sz="2000" dirty="0"/>
                  <a:t>using Monte </a:t>
                </a:r>
                <a:r>
                  <a:rPr lang="en-US" sz="2000" dirty="0" smtClean="0"/>
                  <a:t>Carlo ray tracing @ </a:t>
                </a:r>
                <a:r>
                  <a:rPr lang="en-US" sz="2000" dirty="0"/>
                  <a:t>given </a:t>
                </a:r>
                <a:r>
                  <a:rPr lang="en-US" sz="2000" dirty="0" smtClean="0"/>
                  <a:t>albed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>
                        <a:solidFill>
                          <a:schemeClr val="tx1"/>
                        </a:solidFill>
                      </a:rPr>
                      <m:t>ρ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(4 bounces):</a:t>
                </a:r>
              </a:p>
              <a:p>
                <a:pPr marL="914400" lvl="2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600" dirty="0" smtClean="0"/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Fit a function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 smtClean="0"/>
                  <a:t> that translates from single to multi-bounce results:</a:t>
                </a:r>
              </a:p>
              <a:p>
                <a:pPr marL="914400" lvl="2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 sz="1800" smtClean="0">
                              <a:solidFill>
                                <a:srgbClr val="7030A0"/>
                              </a:solidFill>
                            </a:rPr>
                            <m:t>ρ</m:t>
                          </m:r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9" name="Shape 1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7341481" cy="4351338"/>
              </a:xfrm>
              <a:prstGeom prst="rect">
                <a:avLst/>
              </a:prstGeom>
              <a:blipFill rotWithShape="0">
                <a:blip r:embed="rId4"/>
                <a:stretch>
                  <a:fillRect l="-1163" t="-19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96259" y="2982872"/>
                <a:ext cx="21283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 algn="ctr"/>
                <a:r>
                  <a:rPr lang="en-US" dirty="0" smtClean="0">
                    <a:solidFill>
                      <a:schemeClr val="accent2"/>
                    </a:solidFill>
                  </a:rPr>
                  <a:t>Single Bounce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259" y="2982872"/>
                <a:ext cx="2128308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596259" y="6026452"/>
                <a:ext cx="2128308" cy="379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accent1"/>
                    </a:solidFill>
                  </a:rPr>
                  <a:t>Multi Bounce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)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259" y="6026452"/>
                <a:ext cx="2128308" cy="379143"/>
              </a:xfrm>
              <a:prstGeom prst="rect">
                <a:avLst/>
              </a:prstGeom>
              <a:blipFill rotWithShape="0">
                <a:blip r:embed="rId6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813" y="3571875"/>
            <a:ext cx="2544885" cy="245298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1540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60" y="3053022"/>
            <a:ext cx="3395589" cy="1910019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Fitting for a Fixed Albedo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Shape 182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 smtClean="0"/>
                  <a:t>Fitting a </a:t>
                </a:r>
                <a:r>
                  <a:rPr lang="en-US" dirty="0" smtClean="0"/>
                  <a:t>brightness remapping</a:t>
                </a:r>
                <a:r>
                  <a:rPr dirty="0" smtClean="0"/>
                  <a:t> curve</a:t>
                </a:r>
                <a:r>
                  <a:rPr lang="en-US" dirty="0" smtClean="0"/>
                  <a:t> for an albedo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=0.6</a:t>
                </a:r>
                <a:endParaRPr dirty="0"/>
              </a:p>
            </p:txBody>
          </p:sp>
        </mc:Choice>
        <mc:Fallback xmlns="">
          <p:sp>
            <p:nvSpPr>
              <p:cNvPr id="182" name="Shape 18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0">
                <a:blip r:embed="rId4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091423" y="5335936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423" y="5335936"/>
                <a:ext cx="47346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48122" y="3818190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122" y="3818190"/>
                <a:ext cx="47346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59389" y="6221732"/>
                <a:ext cx="27401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2"/>
                <a14:m>
                  <m:oMath xmlns:m="http://schemas.openxmlformats.org/officeDocument/2006/math">
                    <m:sSubSup>
                      <m:sSubSupPr>
                        <m:ctrlPr>
                          <a:rPr lang="ar-A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400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ar-AE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sSub>
                          <m:sSubPr>
                            <m:ctrlPr>
                              <a:rPr lang="ar-AE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389" y="6221732"/>
                <a:ext cx="2740109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890" y="2860333"/>
            <a:ext cx="4055999" cy="250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89" y="3053022"/>
            <a:ext cx="3393606" cy="190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99084" y="5050132"/>
                <a:ext cx="1925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2"/>
                        </a:solidFill>
                      </a:rPr>
                      <m:t>Single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2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2"/>
                        </a:solidFill>
                      </a:rPr>
                      <m:t>Bounce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" dirty="0" smtClean="0">
                    <a:solidFill>
                      <a:schemeClr val="accent2"/>
                    </a:solidFill>
                  </a:rPr>
                  <a:t>)</a:t>
                </a:r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84" y="5050132"/>
                <a:ext cx="192578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633" t="-8197" r="-1899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555260" y="5050132"/>
                <a:ext cx="1954189" cy="379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</a:rPr>
                        <m:t>Multi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</a:rPr>
                        <m:t>Bounce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</a:rPr>
                        <m:t> (</m:t>
                      </m:r>
                      <m:sSubSup>
                        <m:sSubSupPr>
                          <m:ctrlP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260" y="5050132"/>
                <a:ext cx="1954189" cy="379143"/>
              </a:xfrm>
              <a:prstGeom prst="rect">
                <a:avLst/>
              </a:prstGeom>
              <a:blipFill rotWithShape="0">
                <a:blip r:embed="rId11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68132" y="2608199"/>
                <a:ext cx="3709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132" y="2608199"/>
                <a:ext cx="37093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8230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0927"/>
            <a:ext cx="10515600" cy="346603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Physically based BRDF adoption crucial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Occlusion also a highly important ingredient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Diffuse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Specular</a:t>
            </a:r>
          </a:p>
          <a:p>
            <a:r>
              <a:rPr lang="en-US" sz="2400" dirty="0" smtClean="0"/>
              <a:t>Use of HDR+PBR makes specular occlusion even more important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771925" y="1351072"/>
            <a:ext cx="0" cy="5068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39120" y="937850"/>
                <a:ext cx="1665610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l-GR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𝑒𝑛𝑣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20" y="937850"/>
                <a:ext cx="1665610" cy="370358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833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angle 33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Over Varying Albedo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1812"/>
                <a:ext cx="10515600" cy="4351338"/>
              </a:xfrm>
            </p:spPr>
            <p:txBody>
              <a:bodyPr/>
              <a:lstStyle/>
              <a:p>
                <a:r>
                  <a:rPr lang="en-US" sz="2400" dirty="0" smtClean="0"/>
                  <a:t>Seven single to multi-bounce references, for various albedos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smtClean="0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endParaRPr lang="en-US" sz="2400" dirty="0" smtClean="0"/>
              </a:p>
              <a:p>
                <a:pPr>
                  <a:spcAft>
                    <a:spcPts val="1500"/>
                  </a:spcAft>
                </a:pPr>
                <a:r>
                  <a:rPr lang="en-US" sz="2400" dirty="0" smtClean="0"/>
                  <a:t>Fit a cubic polynomial per albedo:</a:t>
                </a:r>
              </a:p>
              <a:p>
                <a:pPr marL="45720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ar-AE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ar-AE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rgbClr val="FF3B3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sSub>
                        <m:sSubPr>
                          <m:ctrlPr>
                            <a:rPr lang="ar-AE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457200" lvl="1" indent="0" algn="r">
                  <a:buNone/>
                </a:pPr>
                <a:endParaRPr lang="en-US" dirty="0" smtClean="0">
                  <a:solidFill>
                    <a:srgbClr val="FF3B3B"/>
                  </a:solidFill>
                </a:endParaRP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1812"/>
                <a:ext cx="10515600" cy="4351338"/>
              </a:xfrm>
              <a:blipFill rotWithShape="0">
                <a:blip r:embed="rId3"/>
                <a:stretch>
                  <a:fillRect l="-812" t="-112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7" y="4044950"/>
            <a:ext cx="7248525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987" y="3028950"/>
            <a:ext cx="3552825" cy="331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987733" y="6305550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733" y="6305550"/>
                <a:ext cx="47346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07119" y="4983162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119" y="4983162"/>
                <a:ext cx="47346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16141" y="5855652"/>
                <a:ext cx="7014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 smtClean="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141" y="5855652"/>
                <a:ext cx="70140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00062" y="5855652"/>
                <a:ext cx="720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062" y="5855652"/>
                <a:ext cx="72051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96415" y="5855652"/>
                <a:ext cx="720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15" y="5855652"/>
                <a:ext cx="7205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72715" y="5855652"/>
                <a:ext cx="720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15" y="5855652"/>
                <a:ext cx="72051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56636" y="5855652"/>
                <a:ext cx="720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36" y="5855652"/>
                <a:ext cx="72051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50185" y="5855652"/>
                <a:ext cx="72051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85" y="5855652"/>
                <a:ext cx="720517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626485" y="5855652"/>
                <a:ext cx="7205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2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s-E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485" y="5855652"/>
                <a:ext cx="72051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45836" y="3569981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6" y="3569981"/>
                <a:ext cx="47346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171229" y="3601035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229" y="3601035"/>
                <a:ext cx="473463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1455420" y="3790606"/>
            <a:ext cx="2715809" cy="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3"/>
          </p:cNvCxnSpPr>
          <p:nvPr/>
        </p:nvCxnSpPr>
        <p:spPr>
          <a:xfrm>
            <a:off x="4644692" y="3785701"/>
            <a:ext cx="2702311" cy="49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759694" y="2991722"/>
                <a:ext cx="57259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9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ES" sz="11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694" y="2991722"/>
                <a:ext cx="572593" cy="2308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759693" y="3827408"/>
                <a:ext cx="57259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9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s-ES" sz="11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693" y="3827408"/>
                <a:ext cx="572593" cy="230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757045" y="3411226"/>
                <a:ext cx="59824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900">
                          <a:solidFill>
                            <a:srgbClr val="7030A0"/>
                          </a:solidFill>
                        </a:rPr>
                        <m:t>ρ</m:t>
                      </m:r>
                      <m:r>
                        <a:rPr lang="el-GR" sz="9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s-ES" sz="11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045" y="3411226"/>
                <a:ext cx="598241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8276492" y="3100104"/>
            <a:ext cx="1324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276470" y="3526823"/>
            <a:ext cx="1324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74124" y="3946512"/>
            <a:ext cx="13249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406619" y="2602232"/>
            <a:ext cx="2948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B3B"/>
                </a:solidFill>
              </a:rPr>
              <a:t>Cubic Polynomial Coefficients</a:t>
            </a:r>
            <a:endParaRPr lang="en-US" dirty="0">
              <a:solidFill>
                <a:srgbClr val="FF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80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angle 25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to Other Scenes</a:t>
            </a:r>
            <a:endParaRPr lang="es-E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4885" y="1949450"/>
            <a:ext cx="11397270" cy="4089400"/>
            <a:chOff x="699049" y="1270975"/>
            <a:chExt cx="11472476" cy="41163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3525" y="3672859"/>
              <a:ext cx="3048000" cy="17145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149" y="3672859"/>
              <a:ext cx="3047999" cy="17145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2283" y="1270975"/>
              <a:ext cx="3048000" cy="1714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2817" y="1270975"/>
              <a:ext cx="3724603" cy="17145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049" y="3675062"/>
              <a:ext cx="3044083" cy="17122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4995" y="3672859"/>
              <a:ext cx="3048000" cy="1714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049" y="1273178"/>
              <a:ext cx="3044083" cy="171229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0329" y="1949450"/>
                <a:ext cx="473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29" y="1949450"/>
                <a:ext cx="47346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132795" y="3652711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297108" y="3652711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773007" y="3652711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61730" y="6038850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981083" y="6038850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(e)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02626" y="6038850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(f)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503992" y="6038849"/>
            <a:ext cx="2128308" cy="379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4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" name="Group 16"/>
          <p:cNvGrpSpPr/>
          <p:nvPr/>
        </p:nvGrpSpPr>
        <p:grpSpPr>
          <a:xfrm>
            <a:off x="1349754" y="424940"/>
            <a:ext cx="9492493" cy="6250241"/>
            <a:chOff x="722990" y="329690"/>
            <a:chExt cx="9492493" cy="62502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92" y="329690"/>
              <a:ext cx="2722508" cy="254686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40459" y="2886376"/>
              <a:ext cx="4363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(a)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990" y="3634864"/>
              <a:ext cx="2671277" cy="254686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34848" y="6210599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(d)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8613" y="329691"/>
              <a:ext cx="2673230" cy="255668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251449" y="2886376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(b)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4956" y="329691"/>
              <a:ext cx="2710527" cy="255668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8648462" y="2886376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(c)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8886" y="3634864"/>
              <a:ext cx="2662957" cy="254686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251449" y="6210599"/>
              <a:ext cx="4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(e)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7265" y="3634864"/>
              <a:ext cx="2678218" cy="25468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676543" y="6204765"/>
              <a:ext cx="399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(f)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53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Fit Over All Data</a:t>
            </a:r>
            <a:endParaRPr lang="es-E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all the input data jointly</a:t>
            </a:r>
            <a:endParaRPr lang="es-E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16278" y="2676525"/>
            <a:ext cx="3959443" cy="3698320"/>
            <a:chOff x="3800475" y="2266950"/>
            <a:chExt cx="3959443" cy="3698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343" y="2266950"/>
              <a:ext cx="3457575" cy="3352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3800475" y="4230687"/>
                  <a:ext cx="4734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ar-A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0475" y="4230687"/>
                  <a:ext cx="47346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782664" y="5595938"/>
                  <a:ext cx="4734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664" y="5595938"/>
                  <a:ext cx="47346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9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Symbolic Expression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153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How to lerp between the fits for each albedo?</a:t>
                </a:r>
              </a:p>
              <a:p>
                <a:pPr lvl="1"/>
                <a:r>
                  <a:rPr lang="en-US" dirty="0" smtClean="0"/>
                  <a:t>For each albedo we have: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 linear function for each coefficient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l-GR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2"/>
                <a:endParaRPr lang="en-US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1536"/>
              </a:xfrm>
              <a:blipFill rotWithShape="0">
                <a:blip r:embed="rId3"/>
                <a:stretch>
                  <a:fillRect l="-406" t="-45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91984" y="3710816"/>
            <a:ext cx="11008032" cy="3013529"/>
            <a:chOff x="1409699" y="2891631"/>
            <a:chExt cx="9239250" cy="252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30425" y="5110956"/>
                  <a:ext cx="1162076" cy="30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3B3B"/>
                      </a:solidFill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B3B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endParaRPr lang="es-ES" dirty="0">
                    <a:solidFill>
                      <a:srgbClr val="FF3B3B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425" y="5110956"/>
                  <a:ext cx="1162076" cy="309987"/>
                </a:xfrm>
                <a:prstGeom prst="rect">
                  <a:avLst/>
                </a:prstGeom>
                <a:blipFill>
                  <a:blip r:embed="rId4"/>
                  <a:stretch>
                    <a:fillRect l="-3965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405618" y="5110956"/>
                  <a:ext cx="1158901" cy="30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3B3B"/>
                      </a:solidFill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B3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s-ES" dirty="0">
                    <a:solidFill>
                      <a:srgbClr val="FF3B3B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5618" y="5110956"/>
                  <a:ext cx="1158901" cy="309987"/>
                </a:xfrm>
                <a:prstGeom prst="rect">
                  <a:avLst/>
                </a:prstGeom>
                <a:blipFill>
                  <a:blip r:embed="rId5"/>
                  <a:stretch>
                    <a:fillRect l="-352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677028" y="5110956"/>
                  <a:ext cx="1144639" cy="3099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3B3B"/>
                      </a:solidFill>
                    </a:rPr>
                    <a:t>Coefficient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B3B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s-ES" dirty="0">
                    <a:solidFill>
                      <a:srgbClr val="FF3B3B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028" y="5110956"/>
                  <a:ext cx="1144639" cy="309987"/>
                </a:xfrm>
                <a:prstGeom prst="rect">
                  <a:avLst/>
                </a:prstGeom>
                <a:blipFill>
                  <a:blip r:embed="rId6"/>
                  <a:stretch>
                    <a:fillRect l="-35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9699" y="2891631"/>
              <a:ext cx="9239250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7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53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</m:d>
                  </m:oMath>
                </a14:m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81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3B3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sSub>
                          <m:sSubPr>
                            <m:ctrlP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FF3B3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l-GR" sz="2800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l-GR" sz="2800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3B3B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l-GR" sz="2800">
                        <a:solidFill>
                          <a:srgbClr val="7030A0"/>
                        </a:solidFill>
                      </a:rPr>
                      <m:t>ρ</m:t>
                    </m:r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0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Shader Code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004135" y="1941313"/>
            <a:ext cx="5748833" cy="2029082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GTAOMultiBounce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600" noProof="1" smtClean="0">
                <a:latin typeface="Source Code Pro Light" panose="020B0409030403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albedo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    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2.0404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albedo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0.3324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    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4.7951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albedo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0.6417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    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float3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2.7552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albedo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0.6903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    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     </a:t>
            </a:r>
            <a:r>
              <a:rPr lang="en-GB" sz="12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2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r>
              <a:rPr lang="en-GB" sz="12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en-GB" sz="160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31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</a:t>
            </a:r>
            <a:r>
              <a:rPr lang="en-US" dirty="0" smtClean="0"/>
              <a:t>Symbolic Expression</a:t>
            </a:r>
            <a:endParaRPr lang="es-ES" dirty="0"/>
          </a:p>
        </p:txBody>
      </p:sp>
      <p:pic>
        <p:nvPicPr>
          <p:cNvPr id="7" name="albedoLineFi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7934" y="2234867"/>
            <a:ext cx="4716131" cy="3513704"/>
          </a:xfr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988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0927"/>
            <a:ext cx="10515600" cy="346603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Physically based </a:t>
            </a:r>
            <a:r>
              <a:rPr lang="en-US" sz="2400" dirty="0">
                <a:solidFill>
                  <a:schemeClr val="accent2"/>
                </a:solidFill>
              </a:rPr>
              <a:t>BRDF adoption crucial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Occlusion also a highly important ingredient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Diffuse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Specular</a:t>
            </a:r>
          </a:p>
          <a:p>
            <a:r>
              <a:rPr lang="en-US" sz="2400" dirty="0"/>
              <a:t>Use of HDR+PBR makes specular occlusion even more important</a:t>
            </a:r>
          </a:p>
          <a:p>
            <a:r>
              <a:rPr lang="en-US" sz="2400" dirty="0" smtClean="0"/>
              <a:t>Often hacked</a:t>
            </a:r>
          </a:p>
          <a:p>
            <a:pPr lvl="1"/>
            <a:r>
              <a:rPr lang="en-US" sz="2000" dirty="0" smtClean="0"/>
              <a:t>Previous gen consoles required so</a:t>
            </a:r>
          </a:p>
          <a:p>
            <a:pPr lvl="1"/>
            <a:r>
              <a:rPr lang="en-US" sz="2000" dirty="0" smtClean="0"/>
              <a:t>Can we use accurate solutions now?</a:t>
            </a:r>
          </a:p>
          <a:p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771925" y="1351072"/>
            <a:ext cx="0" cy="50682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39120" y="937850"/>
                <a:ext cx="1665610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l-GR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𝑒𝑛𝑣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20" y="937850"/>
                <a:ext cx="1665610" cy="370358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36" y="1690688"/>
                <a:ext cx="5311198" cy="7378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04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/>
          <p:cNvGrpSpPr/>
          <p:nvPr/>
        </p:nvGrpSpPr>
        <p:grpSpPr>
          <a:xfrm>
            <a:off x="638173" y="95249"/>
            <a:ext cx="10658476" cy="6680700"/>
            <a:chOff x="638173" y="217169"/>
            <a:chExt cx="10658476" cy="6680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6838" y="217169"/>
              <a:ext cx="3420311" cy="60358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7173" y="217169"/>
              <a:ext cx="3419476" cy="60343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173" y="217170"/>
              <a:ext cx="3419475" cy="60343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567733" y="6251538"/>
              <a:ext cx="22669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</a:p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Cosine + Multi Bounce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0957" y="6251538"/>
              <a:ext cx="266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Monte Carlo Ground 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81633" y="6251538"/>
              <a:ext cx="232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GTAO</a:t>
              </a:r>
            </a:p>
            <a:p>
              <a:pPr algn="ctr"/>
              <a:r>
                <a:rPr lang="en-US" dirty="0" smtClean="0">
                  <a:latin typeface="+mj-lt"/>
                </a:rPr>
                <a:t>Cosine + Single Bounce</a:t>
              </a:r>
              <a:endParaRPr lang="es-E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07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43940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0" y="6176963"/>
            <a:ext cx="1752600" cy="681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/>
          <p:cNvGrpSpPr/>
          <p:nvPr/>
        </p:nvGrpSpPr>
        <p:grpSpPr>
          <a:xfrm>
            <a:off x="638173" y="95249"/>
            <a:ext cx="10654665" cy="6680700"/>
            <a:chOff x="638173" y="217169"/>
            <a:chExt cx="10654665" cy="6680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73" y="217170"/>
              <a:ext cx="3419475" cy="60343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362" y="217169"/>
              <a:ext cx="3419476" cy="60343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675" y="217170"/>
              <a:ext cx="3419475" cy="60343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127610" y="6251538"/>
              <a:ext cx="3147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</a:p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Cosine </a:t>
              </a:r>
              <a:r>
                <a:rPr lang="en-US" dirty="0">
                  <a:solidFill>
                    <a:schemeClr val="accent2"/>
                  </a:solidFill>
                  <a:latin typeface="+mj-lt"/>
                </a:rPr>
                <a:t>+ </a:t>
              </a:r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Colored Multi Bounce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0955" y="6251538"/>
              <a:ext cx="266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Monte Carlo Ground 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81632" y="6251538"/>
              <a:ext cx="232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GTAO</a:t>
              </a:r>
            </a:p>
            <a:p>
              <a:pPr algn="ctr"/>
              <a:r>
                <a:rPr lang="en-US" dirty="0">
                  <a:latin typeface="+mj-lt"/>
                </a:rPr>
                <a:t>Cosine + Single Bounce</a:t>
              </a:r>
              <a:endParaRPr lang="es-E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2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8417" y="90170"/>
            <a:ext cx="7035168" cy="6680700"/>
            <a:chOff x="2578416" y="217169"/>
            <a:chExt cx="7035168" cy="6680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416" y="217170"/>
              <a:ext cx="3419475" cy="60343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108" y="217169"/>
              <a:ext cx="3419476" cy="603436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48361" y="6251538"/>
              <a:ext cx="3147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</a:p>
            <a:p>
              <a:pPr algn="ctr"/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Cosine </a:t>
              </a:r>
              <a:r>
                <a:rPr lang="en-US" dirty="0">
                  <a:solidFill>
                    <a:schemeClr val="accent2"/>
                  </a:solidFill>
                  <a:latin typeface="+mj-lt"/>
                </a:rPr>
                <a:t>+ </a:t>
              </a:r>
              <a:r>
                <a:rPr lang="en-US" dirty="0" smtClean="0">
                  <a:solidFill>
                    <a:schemeClr val="accent2"/>
                  </a:solidFill>
                  <a:latin typeface="+mj-lt"/>
                </a:rPr>
                <a:t>Colored Multi Bounce</a:t>
              </a:r>
              <a:endParaRPr lang="es-ES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08610" y="6251538"/>
              <a:ext cx="13553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HBAO</a:t>
              </a:r>
            </a:p>
            <a:p>
              <a:pPr algn="ctr"/>
              <a:r>
                <a:rPr lang="en-US" dirty="0" smtClean="0">
                  <a:latin typeface="+mj-lt"/>
                </a:rPr>
                <a:t>[Bavoil2008</a:t>
              </a:r>
              <a:r>
                <a:rPr lang="en-US" dirty="0">
                  <a:latin typeface="+mj-lt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8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585128" y="267245"/>
            <a:ext cx="7021745" cy="6440133"/>
            <a:chOff x="2842554" y="198665"/>
            <a:chExt cx="7021745" cy="6440133"/>
          </a:xfrm>
        </p:grpSpPr>
        <p:sp>
          <p:nvSpPr>
            <p:cNvPr id="5" name="TextBox 4"/>
            <p:cNvSpPr txBox="1"/>
            <p:nvPr/>
          </p:nvSpPr>
          <p:spPr>
            <a:xfrm>
              <a:off x="3150512" y="6267524"/>
              <a:ext cx="2300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Single Bounce</a:t>
              </a:r>
              <a:endParaRPr lang="es-E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7262" y="6269466"/>
              <a:ext cx="2300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/>
                  </a:solidFill>
                </a:rPr>
                <a:t>Ground Truth</a:t>
              </a:r>
              <a:endParaRPr lang="es-ES" dirty="0">
                <a:solidFill>
                  <a:schemeClr val="accent6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64012" y="6267524"/>
              <a:ext cx="2300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GTAO</a:t>
              </a:r>
              <a:endParaRPr lang="es-E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232061" y="5075800"/>
              <a:ext cx="1590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Albedo 0.8</a:t>
              </a:r>
              <a:endParaRPr lang="es-E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2232061" y="3031316"/>
              <a:ext cx="1590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Albedo 0.6</a:t>
              </a:r>
              <a:endParaRPr lang="es-ES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32061" y="986831"/>
              <a:ext cx="1590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Albedo 0.4</a:t>
              </a:r>
              <a:endParaRPr lang="es-E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5744" y="198738"/>
              <a:ext cx="2029975" cy="195667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6507" y="2238383"/>
              <a:ext cx="2028448" cy="19551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6507" y="4282867"/>
              <a:ext cx="2028448" cy="195519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343" y="198665"/>
              <a:ext cx="2030126" cy="195681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343" y="2237574"/>
              <a:ext cx="2030126" cy="19568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2343" y="4282058"/>
              <a:ext cx="2030126" cy="19568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9093" y="198665"/>
              <a:ext cx="2030126" cy="195681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9093" y="2237574"/>
              <a:ext cx="2030126" cy="19568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9093" y="4282058"/>
              <a:ext cx="2030126" cy="1956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7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723" y="2810511"/>
            <a:ext cx="5488553" cy="277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Average of horizon vectors:</a:t>
                </a:r>
              </a:p>
              <a:p>
                <a:endParaRPr lang="en-US" sz="12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solidFill>
                                    <a:srgbClr val="FF3B3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mtClean="0">
                                      <a:solidFill>
                                        <a:srgbClr val="FF3B3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Or </a:t>
                </a:r>
                <a:r>
                  <a:rPr lang="en-US" dirty="0"/>
                  <a:t>faster: average </a:t>
                </a:r>
                <a:r>
                  <a:rPr lang="en-US" dirty="0" smtClean="0"/>
                  <a:t>both horizon </a:t>
                </a:r>
                <a:r>
                  <a:rPr lang="en-US" dirty="0"/>
                  <a:t>angles and recover 3d vector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 t="-2801" b="-1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Bent Normal</a:t>
            </a:r>
            <a:endParaRPr lang="es-E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336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 Performance Target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Half resolution</a:t>
                </a:r>
              </a:p>
              <a:p>
                <a:r>
                  <a:rPr lang="en-US" dirty="0" smtClean="0"/>
                  <a:t>Traverse a depth mipmap chain during sampling</a:t>
                </a:r>
              </a:p>
              <a:p>
                <a:pPr lvl="1"/>
                <a:r>
                  <a:rPr lang="en-US" dirty="0"/>
                  <a:t>Near samples: use half-res depth</a:t>
                </a:r>
              </a:p>
              <a:p>
                <a:pPr lvl="1"/>
                <a:r>
                  <a:rPr lang="en-US" dirty="0"/>
                  <a:t>Further away samples: progressively use lower mips</a:t>
                </a:r>
              </a:p>
              <a:p>
                <a:r>
                  <a:rPr lang="en-US" dirty="0"/>
                  <a:t>D3D11_FILTER_MINIMUM_*</a:t>
                </a:r>
              </a:p>
              <a:p>
                <a:pPr lvl="1"/>
                <a:r>
                  <a:rPr lang="en-US" dirty="0"/>
                  <a:t>Gets </a:t>
                </a:r>
                <a:r>
                  <a:rPr lang="en-US" dirty="0" smtClean="0"/>
                  <a:t>closest to camera height on </a:t>
                </a:r>
                <a:r>
                  <a:rPr lang="en-US" dirty="0"/>
                  <a:t>2x2 bilinear </a:t>
                </a:r>
                <a:r>
                  <a:rPr lang="en-US" dirty="0" smtClean="0"/>
                  <a:t>block</a:t>
                </a:r>
                <a:endParaRPr lang="en-US" dirty="0"/>
              </a:p>
              <a:p>
                <a:pPr lvl="1"/>
                <a:r>
                  <a:rPr lang="en-US" dirty="0"/>
                  <a:t>For small </a:t>
                </a:r>
                <a:r>
                  <a:rPr lang="en-US" dirty="0" smtClean="0"/>
                  <a:t>offsets: closest height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dirty="0"/>
                  <a:t> max horizon</a:t>
                </a:r>
              </a:p>
              <a:p>
                <a:pPr lvl="1"/>
                <a:r>
                  <a:rPr lang="en-US" dirty="0"/>
                  <a:t>Improves samples per </a:t>
                </a:r>
                <a:r>
                  <a:rPr lang="en-US" dirty="0" smtClean="0"/>
                  <a:t>direction (4x)</a:t>
                </a:r>
              </a:p>
              <a:p>
                <a:pPr lvl="2"/>
                <a:r>
                  <a:rPr lang="en-US" dirty="0" smtClean="0"/>
                  <a:t>Not ideally distributed </a:t>
                </a:r>
                <a:r>
                  <a:rPr lang="en-US" dirty="0" smtClean="0"/>
                  <a:t>(close together), </a:t>
                </a:r>
                <a:r>
                  <a:rPr lang="en-US" dirty="0" smtClean="0"/>
                  <a:t>but still useful</a:t>
                </a:r>
              </a:p>
              <a:p>
                <a:pPr lvl="1"/>
                <a:r>
                  <a:rPr lang="en-US" dirty="0" smtClean="0"/>
                  <a:t>Alternative: </a:t>
                </a:r>
                <a:r>
                  <a:rPr lang="en-US" sz="2000" dirty="0" smtClean="0">
                    <a:latin typeface="Source Code Pro Light" panose="020B0409030403020204" pitchFamily="49" charset="0"/>
                    <a:cs typeface="Courier New" panose="02070309020205020404" pitchFamily="49" charset="0"/>
                  </a:rPr>
                  <a:t>min(Gather4())</a:t>
                </a:r>
                <a:endParaRPr lang="en-US" sz="2000" dirty="0">
                  <a:latin typeface="Source Code Pro Light" panose="020B0409030403020204" pitchFamily="49" charset="0"/>
                  <a:cs typeface="Courier New" panose="02070309020205020404" pitchFamily="49" charset="0"/>
                </a:endParaRPr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0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1690687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Achieving the Performance Target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Distribute outer integral (directions) over space and time</a:t>
                </a:r>
              </a:p>
              <a:p>
                <a:pPr lvl="1"/>
                <a:r>
                  <a:rPr lang="en-US" dirty="0"/>
                  <a:t>1 direction per pixel</a:t>
                </a:r>
              </a:p>
              <a:p>
                <a:pPr lvl="1"/>
                <a:r>
                  <a:rPr lang="en-US" dirty="0"/>
                  <a:t>16 spatial rotations in 4x4 tiles</a:t>
                </a:r>
              </a:p>
              <a:p>
                <a:pPr lvl="1"/>
                <a:r>
                  <a:rPr lang="en-US" dirty="0"/>
                  <a:t>6 temporal rotations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en-US" dirty="0"/>
                  <a:t> effective directions per pixel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600" dirty="0"/>
                  <a:t>Distribute inner integral (samples within a direction) over space and time</a:t>
                </a:r>
              </a:p>
              <a:p>
                <a:pPr lvl="1"/>
                <a:r>
                  <a:rPr lang="en-US" dirty="0"/>
                  <a:t>8 samples per direction</a:t>
                </a:r>
              </a:p>
              <a:p>
                <a:pPr lvl="1"/>
                <a:r>
                  <a:rPr lang="en-US" dirty="0"/>
                  <a:t>4 unique spatial offsets per 4x4 tile</a:t>
                </a:r>
              </a:p>
              <a:p>
                <a:pPr lvl="1"/>
                <a:r>
                  <a:rPr lang="en-US" dirty="0"/>
                  <a:t>4 temporal offsets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dirty="0"/>
                  <a:t> effective samples per direction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Thanks to Michal Drobot for all the ideas and support!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  <a:blipFill rotWithShape="0">
                <a:blip r:embed="rId4"/>
                <a:stretch>
                  <a:fillRect l="-814" t="-1961" b="-8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8398933" y="5472113"/>
            <a:ext cx="2128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GTAO Output</a:t>
            </a:r>
          </a:p>
          <a:p>
            <a:pPr algn="ctr"/>
            <a:r>
              <a:rPr lang="en-US" dirty="0" smtClean="0">
                <a:latin typeface="+mj-lt"/>
              </a:rPr>
              <a:t>1 direction per pixel</a:t>
            </a:r>
            <a:endParaRPr lang="en-US" dirty="0">
              <a:latin typeface="+mj-lt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9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1690687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Achieving the Performance Target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8214253" y="5472112"/>
            <a:ext cx="249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Spatial Denoiser</a:t>
            </a:r>
            <a:endParaRPr lang="en-US" dirty="0"/>
          </a:p>
          <a:p>
            <a:pPr algn="ctr"/>
            <a:r>
              <a:rPr lang="en-US" dirty="0" smtClean="0">
                <a:latin typeface="+mj-lt"/>
              </a:rPr>
              <a:t>16 directions </a:t>
            </a:r>
            <a:r>
              <a:rPr lang="en-US" dirty="0">
                <a:latin typeface="+mj-lt"/>
              </a:rPr>
              <a:t>per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Distribute outer integral (directions) over space and time</a:t>
                </a:r>
              </a:p>
              <a:p>
                <a:pPr lvl="1"/>
                <a:r>
                  <a:rPr lang="en-US" dirty="0"/>
                  <a:t>1 direction per pixel</a:t>
                </a:r>
              </a:p>
              <a:p>
                <a:pPr lvl="1"/>
                <a:r>
                  <a:rPr lang="en-US" dirty="0"/>
                  <a:t>16 spatial rotations in 4x4 tiles</a:t>
                </a:r>
              </a:p>
              <a:p>
                <a:pPr lvl="1"/>
                <a:r>
                  <a:rPr lang="en-US" dirty="0"/>
                  <a:t>6 temporal rotations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en-US" dirty="0"/>
                  <a:t> effective directions per pixel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600" dirty="0"/>
                  <a:t>Distribute inner integral (samples within a direction) over space and time</a:t>
                </a:r>
              </a:p>
              <a:p>
                <a:pPr lvl="1"/>
                <a:r>
                  <a:rPr lang="en-US" dirty="0"/>
                  <a:t>8 samples per direction</a:t>
                </a:r>
              </a:p>
              <a:p>
                <a:pPr lvl="1"/>
                <a:r>
                  <a:rPr lang="en-US" dirty="0"/>
                  <a:t>4 unique spatial offsets per 4x4 tile</a:t>
                </a:r>
              </a:p>
              <a:p>
                <a:pPr lvl="1"/>
                <a:r>
                  <a:rPr lang="en-US" dirty="0"/>
                  <a:t>4 temporal offsets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dirty="0"/>
                  <a:t> effective samples per direction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Thanks to Michal Drobot for all the ideas and support!</a:t>
                </a: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  <a:blipFill rotWithShape="0">
                <a:blip r:embed="rId4"/>
                <a:stretch>
                  <a:fillRect l="-814" t="-1961" b="-8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42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1690687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 Performance Target</a:t>
            </a:r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7964751" y="5472112"/>
            <a:ext cx="299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Spatial + Temporal Denoiser</a:t>
            </a:r>
            <a:endParaRPr lang="en-US" dirty="0"/>
          </a:p>
          <a:p>
            <a:pPr algn="ctr"/>
            <a:r>
              <a:rPr lang="en-US" dirty="0" smtClean="0">
                <a:latin typeface="+mj-lt"/>
              </a:rPr>
              <a:t>96 Directions </a:t>
            </a:r>
            <a:r>
              <a:rPr lang="en-US" dirty="0">
                <a:latin typeface="+mj-lt"/>
              </a:rPr>
              <a:t>per pixel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Distribute outer integral (directions) over space and time</a:t>
                </a:r>
              </a:p>
              <a:p>
                <a:pPr lvl="1"/>
                <a:r>
                  <a:rPr lang="en-US" dirty="0"/>
                  <a:t>1 direction per pixel</a:t>
                </a:r>
              </a:p>
              <a:p>
                <a:pPr lvl="1"/>
                <a:r>
                  <a:rPr lang="en-US" dirty="0"/>
                  <a:t>16 spatial rotations in 4x4 tiles</a:t>
                </a:r>
              </a:p>
              <a:p>
                <a:pPr lvl="1"/>
                <a:r>
                  <a:rPr lang="en-US" dirty="0"/>
                  <a:t>6 temporal rotations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en-US" dirty="0"/>
                  <a:t> effective directions per pixel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2600" dirty="0"/>
                  <a:t>Distribute inner integral (samples within a direction) over space and time</a:t>
                </a:r>
              </a:p>
              <a:p>
                <a:pPr lvl="1"/>
                <a:r>
                  <a:rPr lang="en-US" dirty="0"/>
                  <a:t>8 samples per direction</a:t>
                </a:r>
              </a:p>
              <a:p>
                <a:pPr lvl="1"/>
                <a:r>
                  <a:rPr lang="en-US" dirty="0"/>
                  <a:t>4 unique spatial offsets per 4x4 tile</a:t>
                </a:r>
              </a:p>
              <a:p>
                <a:pPr lvl="1"/>
                <a:r>
                  <a:rPr lang="en-US" dirty="0"/>
                  <a:t>4 temporal offsets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en-US" dirty="0"/>
                  <a:t> effective samples per direction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Thanks to Michal Drobot for all the ideas and support!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560" y="1690687"/>
                <a:ext cx="6736080" cy="4351338"/>
              </a:xfrm>
              <a:blipFill rotWithShape="0">
                <a:blip r:embed="rId4"/>
                <a:stretch>
                  <a:fillRect l="-814" t="-1961" b="-8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70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 Performance Target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Final Cost for 1080p half res (PS4):</a:t>
            </a:r>
          </a:p>
          <a:p>
            <a:pPr lvl="1"/>
            <a:r>
              <a:rPr lang="en-US" sz="2000" dirty="0" smtClean="0"/>
              <a:t>GTAO with 1 direction per pixel</a:t>
            </a:r>
          </a:p>
          <a:p>
            <a:pPr lvl="2"/>
            <a:r>
              <a:rPr lang="en-US" sz="1800" dirty="0" smtClean="0"/>
              <a:t>0.35ms</a:t>
            </a:r>
          </a:p>
          <a:p>
            <a:pPr lvl="1"/>
            <a:r>
              <a:rPr lang="en-US" sz="2000" dirty="0" smtClean="0"/>
              <a:t>Spatial/Temporal Denoiser</a:t>
            </a:r>
          </a:p>
          <a:p>
            <a:pPr lvl="2"/>
            <a:r>
              <a:rPr lang="en-US" sz="1800" dirty="0" smtClean="0"/>
              <a:t>0.15ms</a:t>
            </a:r>
          </a:p>
          <a:p>
            <a:pPr lvl="2"/>
            <a:r>
              <a:rPr lang="en-US" sz="1800" dirty="0" smtClean="0"/>
              <a:t>Can be amortized (typically needed for other techniques like SSR)</a:t>
            </a:r>
          </a:p>
          <a:p>
            <a:pPr lvl="2"/>
            <a:endParaRPr lang="en-US" sz="1800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89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Ground Truth</a:t>
            </a:r>
          </a:p>
          <a:p>
            <a:pPr marL="685800" lvl="2">
              <a:spcBef>
                <a:spcPts val="1000"/>
              </a:spcBef>
            </a:pPr>
            <a:r>
              <a:rPr lang="en-US" dirty="0"/>
              <a:t>Implemented critical parts twice to ensure </a:t>
            </a:r>
            <a:r>
              <a:rPr lang="en-US" dirty="0" smtClean="0"/>
              <a:t>correctness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4276238"/>
            <a:ext cx="2985940" cy="1679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2512561"/>
            <a:ext cx="2985940" cy="1679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860" y="748884"/>
            <a:ext cx="2985940" cy="1679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9404" y="2244764"/>
            <a:ext cx="282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3d </a:t>
            </a:r>
            <a:r>
              <a:rPr lang="en-US" sz="1200" dirty="0"/>
              <a:t>r</a:t>
            </a:r>
            <a:r>
              <a:rPr lang="en-US" sz="1200" dirty="0" smtClean="0"/>
              <a:t>ay tracer (3d geometry)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7884404" y="3980189"/>
            <a:ext cx="40328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Screen-space ray marcher (height map)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8700512" y="5777152"/>
            <a:ext cx="2400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/>
              <a:t>Horizon-based numerical integrator</a:t>
            </a:r>
            <a:endParaRPr lang="en-US" sz="1200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11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98" y="3325768"/>
            <a:ext cx="2960642" cy="2960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98" y="210368"/>
            <a:ext cx="2960642" cy="2960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Distribution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Spatial distribution for directions</a:t>
            </a:r>
          </a:p>
          <a:p>
            <a:pPr lvl="1"/>
            <a:r>
              <a:rPr lang="en-US" sz="2000" dirty="0" smtClean="0"/>
              <a:t>4x4 uniform</a:t>
            </a:r>
          </a:p>
          <a:p>
            <a:pPr lvl="1"/>
            <a:r>
              <a:rPr lang="en-US" sz="2000" dirty="0" smtClean="0"/>
              <a:t>Sorted in such a way that each row contains a full rotation</a:t>
            </a:r>
          </a:p>
          <a:p>
            <a:pPr lvl="2"/>
            <a:r>
              <a:rPr lang="en-US" sz="1800" dirty="0" smtClean="0"/>
              <a:t>Horizontal/vertical features prominent in architecture</a:t>
            </a:r>
          </a:p>
          <a:p>
            <a:pPr lvl="2"/>
            <a:r>
              <a:rPr lang="en-US" sz="1800" dirty="0" smtClean="0"/>
              <a:t>More likely for samples to be averaged </a:t>
            </a:r>
            <a:r>
              <a:rPr lang="en-US" sz="1800" dirty="0"/>
              <a:t>horizontally/vertically by the bilateral filter</a:t>
            </a:r>
            <a:endParaRPr lang="en-US" sz="1800" dirty="0" smtClean="0"/>
          </a:p>
          <a:p>
            <a:pPr lvl="2"/>
            <a:r>
              <a:rPr lang="en-US" sz="1800" dirty="0" smtClean="0"/>
              <a:t>Sorting in rows ensures that if just a single row of the 4x4 kernel is averaged, it contains all the directions</a:t>
            </a:r>
            <a:endParaRPr lang="es-ES" sz="1800" dirty="0"/>
          </a:p>
        </p:txBody>
      </p:sp>
      <p:sp>
        <p:nvSpPr>
          <p:cNvPr id="10" name="Rectangle 9"/>
          <p:cNvSpPr/>
          <p:nvPr/>
        </p:nvSpPr>
        <p:spPr>
          <a:xfrm>
            <a:off x="6365367" y="6286409"/>
            <a:ext cx="2996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35172" y="2020117"/>
            <a:ext cx="1809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4x4 </a:t>
            </a:r>
            <a:r>
              <a:rPr lang="en-US" dirty="0" smtClean="0"/>
              <a:t>Tile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172" y="210366"/>
            <a:ext cx="1809751" cy="1809751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8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173" y="210367"/>
            <a:ext cx="180975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98" y="210367"/>
            <a:ext cx="2960642" cy="2960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398" y="3325767"/>
            <a:ext cx="2960642" cy="296064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935172" y="2020117"/>
            <a:ext cx="1809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4x4 </a:t>
            </a:r>
            <a:r>
              <a:rPr lang="en-US" dirty="0" smtClean="0"/>
              <a:t>Tile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Distribution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Spatial distribution for directions</a:t>
            </a:r>
          </a:p>
          <a:p>
            <a:pPr lvl="1"/>
            <a:r>
              <a:rPr lang="en-US" sz="2000" dirty="0"/>
              <a:t>4x4 uniform</a:t>
            </a:r>
          </a:p>
          <a:p>
            <a:pPr lvl="1"/>
            <a:r>
              <a:rPr lang="en-US" sz="2000" dirty="0"/>
              <a:t>Sorted in such a way that each row contains a full rotation</a:t>
            </a:r>
          </a:p>
          <a:p>
            <a:pPr lvl="2"/>
            <a:r>
              <a:rPr lang="en-US" sz="1800" dirty="0"/>
              <a:t>Horizontal/vertical features prominent in architecture</a:t>
            </a:r>
          </a:p>
          <a:p>
            <a:pPr lvl="2"/>
            <a:r>
              <a:rPr lang="en-US" sz="1800" dirty="0"/>
              <a:t>More likely for samples to be averaged horizontally/vertically by the bilateral filter</a:t>
            </a:r>
          </a:p>
          <a:p>
            <a:pPr lvl="2"/>
            <a:r>
              <a:rPr lang="en-US" sz="1800" dirty="0" smtClean="0"/>
              <a:t>Sorting </a:t>
            </a:r>
            <a:r>
              <a:rPr lang="en-US" sz="1800" dirty="0"/>
              <a:t>in rows ensures that if just a single row of the 4x4 kernel is averaged, it contains all the directions</a:t>
            </a:r>
            <a:endParaRPr lang="es-ES" sz="1800" dirty="0"/>
          </a:p>
          <a:p>
            <a:pPr lvl="2"/>
            <a:r>
              <a:rPr lang="en-US" sz="1800" dirty="0" smtClean="0"/>
              <a:t>Worked </a:t>
            </a:r>
            <a:r>
              <a:rPr lang="en-US" sz="1800" dirty="0"/>
              <a:t>better than Morton order</a:t>
            </a:r>
            <a:endParaRPr lang="es-ES" sz="1800" dirty="0"/>
          </a:p>
        </p:txBody>
      </p:sp>
      <p:sp>
        <p:nvSpPr>
          <p:cNvPr id="12" name="Rectangle 11"/>
          <p:cNvSpPr/>
          <p:nvPr/>
        </p:nvSpPr>
        <p:spPr>
          <a:xfrm>
            <a:off x="6383383" y="6286409"/>
            <a:ext cx="2996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Morton Order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06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22" y="2363016"/>
            <a:ext cx="1809751" cy="1809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70" y="2363016"/>
            <a:ext cx="1809751" cy="1809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Distribution</a:t>
            </a:r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6715722" y="4172767"/>
            <a:ext cx="1809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4x4 Tile (Directions)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92771" y="4172767"/>
            <a:ext cx="1809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4x4 </a:t>
            </a:r>
            <a:r>
              <a:rPr lang="en-US" dirty="0" smtClean="0"/>
              <a:t>Tile</a:t>
            </a:r>
          </a:p>
          <a:p>
            <a:pPr algn="ctr"/>
            <a:r>
              <a:rPr lang="en-US" dirty="0" smtClean="0"/>
              <a:t>(Offsets)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Spatial distribution for offsets</a:t>
            </a:r>
          </a:p>
          <a:p>
            <a:pPr lvl="1"/>
            <a:r>
              <a:rPr lang="en-US" sz="2000" dirty="0"/>
              <a:t>4 spatial values per row</a:t>
            </a:r>
          </a:p>
          <a:p>
            <a:pPr lvl="1"/>
            <a:r>
              <a:rPr lang="en-US" sz="2000" dirty="0"/>
              <a:t>Shifted for each row</a:t>
            </a:r>
          </a:p>
          <a:p>
            <a:pPr lvl="1"/>
            <a:r>
              <a:rPr lang="en-US" sz="2000" dirty="0"/>
              <a:t>Similar directions alternate 2 different offsets </a:t>
            </a:r>
            <a:r>
              <a:rPr lang="en-US" sz="2000" dirty="0" smtClean="0"/>
              <a:t>(observe the </a:t>
            </a:r>
            <a:r>
              <a:rPr lang="en-US" sz="2000" dirty="0"/>
              <a:t>+xy diagonal</a:t>
            </a:r>
            <a:r>
              <a:rPr lang="en-US" sz="2000" dirty="0" smtClean="0"/>
              <a:t>)</a:t>
            </a:r>
          </a:p>
          <a:p>
            <a:pPr lvl="2"/>
            <a:endParaRPr lang="es-ES" sz="1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67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/>
              <a:t>Noise Distribution</a:t>
            </a:r>
            <a:endParaRPr lang="es-E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50606" y="1789514"/>
            <a:ext cx="8090788" cy="4420256"/>
            <a:chOff x="2759266" y="1759034"/>
            <a:chExt cx="8090788" cy="4420256"/>
          </a:xfrm>
        </p:grpSpPr>
        <p:sp>
          <p:nvSpPr>
            <p:cNvPr id="7" name="Rectangle 6"/>
            <p:cNvSpPr/>
            <p:nvPr/>
          </p:nvSpPr>
          <p:spPr>
            <a:xfrm>
              <a:off x="2759266" y="1759034"/>
              <a:ext cx="8090788" cy="461665"/>
            </a:xfrm>
            <a:prstGeom prst="rect">
              <a:avLst/>
            </a:prstGeom>
            <a:solidFill>
              <a:srgbClr val="1B1C28"/>
            </a:solidFill>
            <a:ln w="152400">
              <a:solidFill>
                <a:srgbClr val="1B1C28"/>
              </a:solidFill>
            </a:ln>
          </p:spPr>
          <p:txBody>
            <a:bodyPr wrap="square" lIns="182880" tIns="91440" rIns="182880" bIns="91440">
              <a:spAutoFit/>
            </a:bodyPr>
            <a:lstStyle/>
            <a:p>
              <a:r>
                <a:rPr lang="es-ES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noise = (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1.0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/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16.0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* ( ( ( ( position.x + position.y ) &amp;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0x3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&lt;&lt; </a:t>
              </a:r>
              <a:r>
                <a:rPr lang="es-ES" sz="900" noProof="1">
                  <a:solidFill>
                    <a:srgbClr val="A2DD9A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2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+</a:t>
              </a:r>
            </a:p>
            <a:p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                                                   ( position.x &amp;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0x3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);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59266" y="3008226"/>
              <a:ext cx="8090788" cy="323165"/>
            </a:xfrm>
            <a:prstGeom prst="rect">
              <a:avLst/>
            </a:prstGeom>
            <a:solidFill>
              <a:srgbClr val="1B1C28"/>
            </a:solidFill>
            <a:ln w="152400">
              <a:solidFill>
                <a:srgbClr val="1B1C28"/>
              </a:solidFill>
            </a:ln>
          </p:spPr>
          <p:txBody>
            <a:bodyPr wrap="square" lIns="182880" tIns="91440" rIns="182880" bIns="91440">
              <a:spAutoFit/>
            </a:bodyPr>
            <a:lstStyle/>
            <a:p>
              <a:r>
                <a:rPr lang="es-ES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noise = (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1.0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/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4.0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* ( ( position.y - position.x ) &amp;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0x3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);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59266" y="4095836"/>
              <a:ext cx="8090788" cy="461665"/>
            </a:xfrm>
            <a:prstGeom prst="rect">
              <a:avLst/>
            </a:prstGeom>
            <a:solidFill>
              <a:srgbClr val="1B1C28"/>
            </a:solidFill>
            <a:ln w="152400">
              <a:solidFill>
                <a:srgbClr val="1B1C28"/>
              </a:solidFill>
            </a:ln>
          </p:spPr>
          <p:txBody>
            <a:bodyPr wrap="square" lIns="182880" tIns="91440" rIns="182880" bIns="91440">
              <a:spAutoFit/>
            </a:bodyPr>
            <a:lstStyle/>
            <a:p>
              <a:r>
                <a:rPr lang="en-GB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rotations[] = {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60.0f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300.0f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180.0f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240.0f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120.0f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};</a:t>
              </a:r>
            </a:p>
            <a:p>
              <a:r>
                <a:rPr lang="en-GB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rotation = rotations[frameCount %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6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] / </a:t>
              </a:r>
              <a:r>
                <a:rPr lang="en-GB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360.0f</a:t>
              </a:r>
              <a:r>
                <a:rPr lang="en-GB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59266" y="5345028"/>
              <a:ext cx="8090788" cy="461665"/>
            </a:xfrm>
            <a:prstGeom prst="rect">
              <a:avLst/>
            </a:prstGeom>
            <a:solidFill>
              <a:srgbClr val="1B1C28"/>
            </a:solidFill>
            <a:ln w="152400">
              <a:solidFill>
                <a:srgbClr val="1B1C28"/>
              </a:solidFill>
            </a:ln>
          </p:spPr>
          <p:txBody>
            <a:bodyPr wrap="square" lIns="182880" tIns="91440" rIns="182880" bIns="91440">
              <a:spAutoFit/>
            </a:bodyPr>
            <a:lstStyle/>
            <a:p>
              <a:r>
                <a:rPr lang="es-ES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offsets[] = {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0.0f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0.5f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0.25f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,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0.75f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};</a:t>
              </a:r>
            </a:p>
            <a:p>
              <a:r>
                <a:rPr lang="es-ES" sz="900" noProof="1">
                  <a:solidFill>
                    <a:srgbClr val="569CD6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float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offset = offsets[frameCount /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6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 ) % </a:t>
              </a:r>
              <a:r>
                <a:rPr lang="es-ES" sz="900" noProof="1">
                  <a:solidFill>
                    <a:srgbClr val="B5CEA8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4</a:t>
              </a:r>
              <a:r>
                <a:rPr lang="es-ES" sz="900" noProof="1">
                  <a:solidFill>
                    <a:srgbClr val="FFFFFF"/>
                  </a:solidFill>
                  <a:latin typeface="Source Code Pro Light" panose="020B0409030403020204" pitchFamily="49" charset="0"/>
                  <a:ea typeface="Calibri" panose="020F0502020204030204" pitchFamily="34" charset="0"/>
                  <a:cs typeface="Consolas" panose="020B0609020204030204" pitchFamily="49" charset="0"/>
                </a:rPr>
                <a:t>];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06324" y="2286867"/>
              <a:ext cx="299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Spatial Directions</a:t>
              </a:r>
              <a:endParaRPr lang="en-US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06324" y="3373129"/>
              <a:ext cx="299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Spatial Offsets</a:t>
              </a:r>
              <a:endParaRPr lang="en-US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06324" y="4625018"/>
              <a:ext cx="299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Temporal Directions</a:t>
              </a:r>
              <a:endParaRPr lang="en-US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06324" y="5871513"/>
              <a:ext cx="2996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Temporal Offsets</a:t>
              </a:r>
              <a:endParaRPr lang="en-US" sz="1400" dirty="0"/>
            </a:p>
          </p:txBody>
        </p:sp>
      </p:grp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329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281" y="1690686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Denoiser 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4x4 Bilateral filter</a:t>
            </a:r>
          </a:p>
          <a:p>
            <a:pPr lvl="1"/>
            <a:r>
              <a:rPr lang="en-US" sz="1600" dirty="0"/>
              <a:t>4 AO </a:t>
            </a:r>
            <a:r>
              <a:rPr lang="en-US" sz="1600" dirty="0" smtClean="0"/>
              <a:t>gathers</a:t>
            </a:r>
            <a:endParaRPr lang="en-US" sz="1600" dirty="0"/>
          </a:p>
          <a:p>
            <a:pPr lvl="1"/>
            <a:r>
              <a:rPr lang="en-US" sz="1600" dirty="0"/>
              <a:t>4 </a:t>
            </a:r>
            <a:r>
              <a:rPr lang="en-US" sz="1600" dirty="0" smtClean="0"/>
              <a:t>depth gathers</a:t>
            </a:r>
          </a:p>
          <a:p>
            <a:pPr lvl="1"/>
            <a:r>
              <a:rPr lang="en-US" sz="1600" dirty="0" smtClean="0"/>
              <a:t>Can </a:t>
            </a:r>
            <a:r>
              <a:rPr lang="en-US" sz="1600" dirty="0"/>
              <a:t>be reduced to 1 </a:t>
            </a:r>
            <a:r>
              <a:rPr lang="en-US" sz="1600" dirty="0" smtClean="0"/>
              <a:t>gather </a:t>
            </a:r>
            <a:r>
              <a:rPr lang="en-US" sz="1600" dirty="0"/>
              <a:t>if packed [</a:t>
            </a:r>
            <a:r>
              <a:rPr lang="en-US" sz="1600" dirty="0" smtClean="0"/>
              <a:t>Drobot2014a]</a:t>
            </a:r>
            <a:endParaRPr lang="en-US" sz="1600" dirty="0"/>
          </a:p>
          <a:p>
            <a:r>
              <a:rPr lang="en-US" sz="1800" dirty="0"/>
              <a:t>Thresholding</a:t>
            </a:r>
          </a:p>
          <a:p>
            <a:pPr lvl="1"/>
            <a:r>
              <a:rPr lang="en-US" sz="1600" dirty="0"/>
              <a:t>Linear </a:t>
            </a:r>
            <a:r>
              <a:rPr lang="en-US" sz="1600" dirty="0" smtClean="0"/>
              <a:t>depth</a:t>
            </a:r>
            <a:endParaRPr lang="en-US" sz="1600" dirty="0"/>
          </a:p>
          <a:p>
            <a:pPr lvl="1"/>
            <a:r>
              <a:rPr lang="en-US" sz="1600" dirty="0"/>
              <a:t>Relative </a:t>
            </a:r>
            <a:r>
              <a:rPr lang="en-US" sz="1600" dirty="0" smtClean="0"/>
              <a:t>soft threshold</a:t>
            </a:r>
            <a:endParaRPr lang="en-US" sz="1600" dirty="0"/>
          </a:p>
          <a:p>
            <a:pPr lvl="2"/>
            <a:r>
              <a:rPr lang="en-US" sz="1200" dirty="0"/>
              <a:t>Pixels with depth delta bigger than 10% of current depth don’t accumulate [Bavoil2012</a:t>
            </a:r>
            <a:r>
              <a:rPr lang="en-US" sz="1200" dirty="0" smtClean="0"/>
              <a:t>]</a:t>
            </a:r>
          </a:p>
          <a:p>
            <a:pPr lvl="2"/>
            <a:r>
              <a:rPr lang="en-US" sz="1200" dirty="0" smtClean="0"/>
              <a:t>Using a linear ramp for weighting</a:t>
            </a:r>
            <a:endParaRPr lang="en-US" sz="1200" dirty="0"/>
          </a:p>
          <a:p>
            <a:pPr lvl="1"/>
            <a:r>
              <a:rPr lang="en-US" sz="1600" dirty="0"/>
              <a:t>Gradient </a:t>
            </a:r>
            <a:r>
              <a:rPr lang="en-US" sz="1600" dirty="0" smtClean="0"/>
              <a:t>threshold</a:t>
            </a:r>
            <a:endParaRPr lang="en-US" sz="1600" dirty="0"/>
          </a:p>
          <a:p>
            <a:pPr lvl="2"/>
            <a:r>
              <a:rPr lang="en-US" sz="1200" dirty="0"/>
              <a:t>First </a:t>
            </a:r>
            <a:r>
              <a:rPr lang="en-US" sz="1200" dirty="0" smtClean="0"/>
              <a:t>derivatives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445657" y="5472112"/>
            <a:ext cx="299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Linear Depth +</a:t>
            </a:r>
          </a:p>
          <a:p>
            <a:pPr algn="ctr"/>
            <a:r>
              <a:rPr lang="en-US" dirty="0" smtClean="0"/>
              <a:t>First Derivatives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06" y="3719511"/>
            <a:ext cx="1752600" cy="1752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06" y="1690686"/>
            <a:ext cx="1752600" cy="17526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686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281" y="1690685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Denoiser 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4x4 Bilateral filter</a:t>
            </a:r>
          </a:p>
          <a:p>
            <a:pPr lvl="1"/>
            <a:r>
              <a:rPr lang="en-US" sz="1600" dirty="0"/>
              <a:t>4 AO </a:t>
            </a:r>
            <a:r>
              <a:rPr lang="en-US" sz="1600" dirty="0" smtClean="0"/>
              <a:t>gathers</a:t>
            </a:r>
            <a:endParaRPr lang="en-US" sz="1600" dirty="0"/>
          </a:p>
          <a:p>
            <a:pPr lvl="1"/>
            <a:r>
              <a:rPr lang="en-US" sz="1600" dirty="0" smtClean="0"/>
              <a:t>4 depth gathers</a:t>
            </a:r>
          </a:p>
          <a:p>
            <a:pPr lvl="1"/>
            <a:r>
              <a:rPr lang="en-US" sz="1600" dirty="0" smtClean="0"/>
              <a:t>Can </a:t>
            </a:r>
            <a:r>
              <a:rPr lang="en-US" sz="1600" dirty="0"/>
              <a:t>be reduced to 1 </a:t>
            </a:r>
            <a:r>
              <a:rPr lang="en-US" sz="1600" dirty="0" smtClean="0"/>
              <a:t>gather </a:t>
            </a:r>
            <a:r>
              <a:rPr lang="en-US" sz="1600" dirty="0"/>
              <a:t>if packed [</a:t>
            </a:r>
            <a:r>
              <a:rPr lang="en-US" sz="1600" dirty="0" smtClean="0"/>
              <a:t>Drobot2014a]</a:t>
            </a:r>
          </a:p>
          <a:p>
            <a:r>
              <a:rPr lang="en-US" sz="1800" dirty="0" smtClean="0"/>
              <a:t>Thresholding</a:t>
            </a:r>
          </a:p>
          <a:p>
            <a:pPr lvl="1"/>
            <a:r>
              <a:rPr lang="en-US" sz="1600" dirty="0" smtClean="0"/>
              <a:t>Linear depth</a:t>
            </a:r>
            <a:endParaRPr lang="en-US" sz="1600" dirty="0"/>
          </a:p>
          <a:p>
            <a:pPr lvl="1"/>
            <a:r>
              <a:rPr lang="en-US" sz="1600" dirty="0"/>
              <a:t>Relative </a:t>
            </a:r>
            <a:r>
              <a:rPr lang="en-US" sz="1600" dirty="0" smtClean="0"/>
              <a:t>soft threshold</a:t>
            </a:r>
            <a:endParaRPr lang="en-US" sz="1600" dirty="0"/>
          </a:p>
          <a:p>
            <a:pPr lvl="2"/>
            <a:r>
              <a:rPr lang="en-US" sz="1200" dirty="0"/>
              <a:t>Pixels with depth delta bigger than 10% of current depth don’t accumulate [Bavoil2012</a:t>
            </a:r>
            <a:r>
              <a:rPr lang="en-US" sz="1200" dirty="0" smtClean="0"/>
              <a:t>]</a:t>
            </a:r>
          </a:p>
          <a:p>
            <a:pPr lvl="2"/>
            <a:r>
              <a:rPr lang="en-US" sz="1200" dirty="0"/>
              <a:t>Using a linear ramp for </a:t>
            </a:r>
            <a:r>
              <a:rPr lang="en-US" sz="1200" dirty="0" smtClean="0"/>
              <a:t>weighting</a:t>
            </a:r>
            <a:endParaRPr lang="en-US" sz="1200" dirty="0"/>
          </a:p>
          <a:p>
            <a:pPr lvl="1"/>
            <a:r>
              <a:rPr lang="en-US" sz="1600" dirty="0"/>
              <a:t>Gradient </a:t>
            </a:r>
            <a:r>
              <a:rPr lang="en-US" sz="1600" dirty="0" smtClean="0"/>
              <a:t>threshold</a:t>
            </a:r>
            <a:endParaRPr lang="en-US" sz="1600" dirty="0"/>
          </a:p>
          <a:p>
            <a:pPr lvl="2"/>
            <a:r>
              <a:rPr lang="en-US" sz="1200" dirty="0"/>
              <a:t>First derivatives</a:t>
            </a:r>
          </a:p>
          <a:p>
            <a:pPr lvl="2"/>
            <a:r>
              <a:rPr lang="en-US" sz="1200" dirty="0"/>
              <a:t>Second derivatives (for slopes</a:t>
            </a:r>
            <a:r>
              <a:rPr lang="en-US" sz="1200" dirty="0" smtClean="0"/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445657" y="5472112"/>
            <a:ext cx="299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Linear Depth +</a:t>
            </a:r>
          </a:p>
          <a:p>
            <a:pPr algn="ctr"/>
            <a:r>
              <a:rPr lang="en-US" dirty="0" smtClean="0"/>
              <a:t>First + Second Derivatives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06" y="3719510"/>
            <a:ext cx="17526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06" y="1690685"/>
            <a:ext cx="1752600" cy="175260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18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281" y="1690685"/>
            <a:ext cx="3781425" cy="3781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Denoiser 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4x4 Bilateral filter</a:t>
            </a:r>
          </a:p>
          <a:p>
            <a:pPr lvl="1"/>
            <a:r>
              <a:rPr lang="en-US" sz="1600" dirty="0"/>
              <a:t>4 AO </a:t>
            </a:r>
            <a:r>
              <a:rPr lang="en-US" sz="1600" dirty="0" smtClean="0"/>
              <a:t>gathers</a:t>
            </a:r>
            <a:endParaRPr lang="en-US" sz="1600" dirty="0"/>
          </a:p>
          <a:p>
            <a:pPr lvl="1"/>
            <a:r>
              <a:rPr lang="en-US" sz="1600" dirty="0" smtClean="0"/>
              <a:t>4 depth gathers</a:t>
            </a:r>
          </a:p>
          <a:p>
            <a:pPr lvl="1"/>
            <a:r>
              <a:rPr lang="en-US" sz="1600" dirty="0"/>
              <a:t>Can be </a:t>
            </a:r>
            <a:r>
              <a:rPr lang="en-US" sz="1600" dirty="0" smtClean="0"/>
              <a:t>reduced </a:t>
            </a:r>
            <a:r>
              <a:rPr lang="en-US" sz="1600" dirty="0"/>
              <a:t>to 1 </a:t>
            </a:r>
            <a:r>
              <a:rPr lang="en-US" sz="1600" dirty="0" smtClean="0"/>
              <a:t>gather </a:t>
            </a:r>
            <a:r>
              <a:rPr lang="en-US" sz="1600" dirty="0"/>
              <a:t>if </a:t>
            </a:r>
            <a:r>
              <a:rPr lang="en-US" sz="1600" dirty="0" smtClean="0"/>
              <a:t>packed [Drobot2014a]</a:t>
            </a:r>
            <a:endParaRPr lang="en-US" sz="1600" dirty="0"/>
          </a:p>
          <a:p>
            <a:r>
              <a:rPr lang="en-US" sz="1800" dirty="0" smtClean="0"/>
              <a:t>Thresholding</a:t>
            </a:r>
          </a:p>
          <a:p>
            <a:pPr lvl="1"/>
            <a:r>
              <a:rPr lang="en-US" sz="1600" dirty="0" smtClean="0"/>
              <a:t>Linear depth</a:t>
            </a:r>
            <a:endParaRPr lang="en-US" sz="1600" dirty="0"/>
          </a:p>
          <a:p>
            <a:pPr lvl="1"/>
            <a:r>
              <a:rPr lang="en-US" sz="1600" dirty="0" smtClean="0"/>
              <a:t>Relative soft threshold</a:t>
            </a:r>
            <a:endParaRPr lang="en-US" sz="1600" dirty="0"/>
          </a:p>
          <a:p>
            <a:pPr lvl="2"/>
            <a:r>
              <a:rPr lang="en-US" sz="1200" dirty="0"/>
              <a:t>Pixels with depth delta bigger than 10% of current depth don’t accumulate [Bavoil2012</a:t>
            </a:r>
            <a:r>
              <a:rPr lang="en-US" sz="1200" dirty="0" smtClean="0"/>
              <a:t>]</a:t>
            </a:r>
          </a:p>
          <a:p>
            <a:pPr lvl="2"/>
            <a:r>
              <a:rPr lang="en-US" sz="1200" dirty="0"/>
              <a:t>Using a linear ramp for weighting</a:t>
            </a:r>
          </a:p>
          <a:p>
            <a:pPr lvl="1"/>
            <a:r>
              <a:rPr lang="en-US" sz="1600" dirty="0" smtClean="0"/>
              <a:t>Gradient threshold</a:t>
            </a:r>
            <a:endParaRPr lang="en-US" sz="1600" dirty="0"/>
          </a:p>
          <a:p>
            <a:pPr lvl="2"/>
            <a:r>
              <a:rPr lang="en-US" sz="1200" dirty="0"/>
              <a:t>First derivatives</a:t>
            </a:r>
          </a:p>
          <a:p>
            <a:pPr lvl="2"/>
            <a:r>
              <a:rPr lang="en-US" sz="1200" dirty="0"/>
              <a:t>Second derivatives (for slopes)</a:t>
            </a:r>
          </a:p>
          <a:p>
            <a:r>
              <a:rPr lang="en-US" sz="1800" dirty="0" smtClean="0"/>
              <a:t>Also tried log-space depth + first derivatives</a:t>
            </a:r>
            <a:endParaRPr lang="en-US" sz="1800" dirty="0"/>
          </a:p>
          <a:p>
            <a:pPr lvl="1"/>
            <a:r>
              <a:rPr lang="en-US" sz="1600" dirty="0" smtClean="0"/>
              <a:t>Linear depth + 1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+ 2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order derivatives yield sharper </a:t>
            </a:r>
            <a:r>
              <a:rPr lang="en-US" sz="1600" dirty="0"/>
              <a:t>details yet smoother flat surfaces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45657" y="5472112"/>
            <a:ext cx="299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Log Depth +</a:t>
            </a:r>
          </a:p>
          <a:p>
            <a:pPr algn="ctr"/>
            <a:r>
              <a:rPr lang="en-US" dirty="0" smtClean="0"/>
              <a:t>First Derivatives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06" y="3719510"/>
            <a:ext cx="17526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06" y="1690685"/>
            <a:ext cx="1752600" cy="1752600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58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Denoiser 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Runs after the spatial denoiser</a:t>
            </a:r>
          </a:p>
          <a:p>
            <a:r>
              <a:rPr lang="en-US" dirty="0" smtClean="0"/>
              <a:t>Halfres exponential accumulation buffer</a:t>
            </a:r>
          </a:p>
          <a:p>
            <a:pPr lvl="1"/>
            <a:r>
              <a:rPr lang="en-US" dirty="0" smtClean="0"/>
              <a:t>Running on its own, separate from temporal AA</a:t>
            </a:r>
          </a:p>
          <a:p>
            <a:pPr lvl="1"/>
            <a:r>
              <a:rPr lang="en-US" dirty="0" smtClean="0"/>
              <a:t>Tuned for the specific problem (more aggressive)</a:t>
            </a:r>
          </a:p>
          <a:p>
            <a:r>
              <a:rPr lang="en-US" dirty="0" smtClean="0"/>
              <a:t>4x4 bilateral filter offsets the image (not symmetric)</a:t>
            </a:r>
          </a:p>
          <a:p>
            <a:pPr lvl="1"/>
            <a:r>
              <a:rPr lang="en-US" dirty="0" smtClean="0"/>
              <a:t>Temporal filtering will accumulate offsets and show trailing</a:t>
            </a:r>
          </a:p>
          <a:p>
            <a:pPr lvl="1"/>
            <a:r>
              <a:rPr lang="en-US" dirty="0" smtClean="0"/>
              <a:t>Offset the 4x4 bilateral filter by 1 pixel each frame to compensate</a:t>
            </a:r>
          </a:p>
          <a:p>
            <a:pPr lvl="2"/>
            <a:r>
              <a:rPr lang="en-US" dirty="0" smtClean="0"/>
              <a:t>Odd frames: move top/left</a:t>
            </a:r>
          </a:p>
          <a:p>
            <a:pPr lvl="2"/>
            <a:r>
              <a:rPr lang="en-US" dirty="0" smtClean="0"/>
              <a:t>Even frames: move bottom/right</a:t>
            </a:r>
          </a:p>
          <a:p>
            <a:r>
              <a:rPr lang="en-US" dirty="0" smtClean="0"/>
              <a:t>Dynamic convergence time</a:t>
            </a:r>
          </a:p>
          <a:p>
            <a:pPr lvl="1"/>
            <a:r>
              <a:rPr lang="en-US" dirty="0" smtClean="0"/>
              <a:t>Slower convergence for objects moving slowing</a:t>
            </a:r>
          </a:p>
          <a:p>
            <a:pPr lvl="1"/>
            <a:r>
              <a:rPr lang="en-US" dirty="0" smtClean="0"/>
              <a:t>Faster converge for faster moving objects</a:t>
            </a:r>
          </a:p>
          <a:p>
            <a:pPr lvl="1"/>
            <a:r>
              <a:rPr lang="en-US" dirty="0" smtClean="0"/>
              <a:t>Using proper convergence time [Jimenez2016]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6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Denoiser Details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689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Bilinear reprojection produces bleeding of visibility on edges</a:t>
            </a:r>
          </a:p>
          <a:p>
            <a:pPr lvl="1"/>
            <a:r>
              <a:rPr lang="en-US" dirty="0" smtClean="0"/>
              <a:t>Fetch 2x2 visibility and depth block using Gather4:</a:t>
            </a:r>
          </a:p>
          <a:p>
            <a:pPr lvl="2"/>
            <a:r>
              <a:rPr lang="en-US" dirty="0" smtClean="0"/>
              <a:t>Current Frame </a:t>
            </a:r>
            <a:r>
              <a:rPr lang="en-US" dirty="0"/>
              <a:t>Depth </a:t>
            </a:r>
            <a:r>
              <a:rPr lang="en-US" dirty="0" smtClean="0"/>
              <a:t>(</a:t>
            </a:r>
            <a:r>
              <a:rPr lang="en-GB" sz="1700" noProof="1" smtClean="0">
                <a:latin typeface="Source Code Pro Light" panose="020B0409030403020204" pitchFamily="49" charset="0"/>
                <a:cs typeface="Courier New" panose="02070309020205020404" pitchFamily="49" charset="0"/>
              </a:rPr>
              <a:t>currentDepth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Previous Frame Depth (</a:t>
            </a:r>
            <a:r>
              <a:rPr lang="en-GB" sz="1700" noProof="1" smtClean="0">
                <a:latin typeface="Source Code Pro Light" panose="020B0409030403020204" pitchFamily="49" charset="0"/>
                <a:cs typeface="Courier New" panose="02070309020205020404" pitchFamily="49" charset="0"/>
              </a:rPr>
              <a:t>previousDepth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Visibility (</a:t>
            </a:r>
            <a:r>
              <a:rPr lang="en-GB" sz="1700" noProof="1" smtClean="0">
                <a:latin typeface="Source Code Pro Light" panose="020B0409030403020204" pitchFamily="49" charset="0"/>
                <a:cs typeface="Courier New" panose="02070309020205020404" pitchFamily="49" charset="0"/>
              </a:rPr>
              <a:t>visibilityHistory4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Test each sample in the 2x2 independently</a:t>
            </a:r>
          </a:p>
          <a:p>
            <a:pPr lvl="2"/>
            <a:r>
              <a:rPr lang="en-US" dirty="0" smtClean="0"/>
              <a:t>Temporal bilateral filter</a:t>
            </a:r>
          </a:p>
          <a:p>
            <a:pPr lvl="2"/>
            <a:r>
              <a:rPr lang="en-US" dirty="0" smtClean="0"/>
              <a:t>Only differences in depth in </a:t>
            </a:r>
            <a:r>
              <a:rPr lang="en-US" dirty="0"/>
              <a:t>the disocclusion </a:t>
            </a:r>
            <a:r>
              <a:rPr lang="en-US" dirty="0" smtClean="0"/>
              <a:t>direction matter</a:t>
            </a:r>
          </a:p>
          <a:p>
            <a:pPr lvl="3"/>
            <a:r>
              <a:rPr lang="en-US" dirty="0" smtClean="0"/>
              <a:t>Don’t use abs</a:t>
            </a:r>
          </a:p>
          <a:p>
            <a:pPr lvl="2"/>
            <a:r>
              <a:rPr lang="en-US" dirty="0"/>
              <a:t>Weight </a:t>
            </a:r>
            <a:r>
              <a:rPr lang="en-US" dirty="0" smtClean="0"/>
              <a:t>each sample with a bilinear weight</a:t>
            </a:r>
          </a:p>
          <a:p>
            <a:pPr lvl="3"/>
            <a:r>
              <a:rPr lang="en-US" dirty="0" smtClean="0"/>
              <a:t>If all the samples pass the depth test, same results as bilinear reprojection</a:t>
            </a:r>
          </a:p>
          <a:p>
            <a:pPr lvl="2"/>
            <a:r>
              <a:rPr lang="en-US" dirty="0" smtClean="0"/>
              <a:t>Similar in spirit to depth testing [Jimenez2016]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3792" y="5148897"/>
            <a:ext cx="7544416" cy="925574"/>
          </a:xfrm>
          <a:prstGeom prst="rect">
            <a:avLst/>
          </a:prstGeom>
          <a:solidFill>
            <a:srgbClr val="1B1C28"/>
          </a:solidFill>
          <a:ln w="152400">
            <a:solidFill>
              <a:srgbClr val="1B1C28"/>
            </a:solidFill>
          </a:ln>
        </p:spPr>
        <p:txBody>
          <a:bodyPr wrap="square" lIns="182880" tIns="91440" rIns="182880" bIns="91440">
            <a:spAutoFit/>
          </a:bodyPr>
          <a:lstStyle/>
          <a:p>
            <a:pPr>
              <a:lnSpc>
                <a:spcPct val="107000"/>
              </a:lnSpc>
            </a:pPr>
            <a:r>
              <a:rPr lang="en-GB" sz="9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++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GB" sz="105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GB" sz="105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 smtClean="0">
                <a:solidFill>
                  <a:srgbClr val="569CD6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float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bilateralWeight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saturate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5CEA8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1.0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depthScale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currentDepth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previousDepth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visibilityHistory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+=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bilinearWeights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lerp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visibilityHistory4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],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FFFFFF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bilateralWeight</a:t>
            </a:r>
            <a:r>
              <a:rPr lang="en-GB" sz="900" noProof="1" smtClean="0">
                <a:solidFill>
                  <a:srgbClr val="DCDCDC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GB" sz="105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900" noProof="1" smtClean="0">
                <a:solidFill>
                  <a:srgbClr val="B4B4B4"/>
                </a:solidFill>
                <a:latin typeface="Source Code Pro Light" panose="020B0409030403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GB" sz="1050" noProof="1" smtClean="0">
              <a:latin typeface="Source Code Pro Light" panose="020B0409030403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42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Denoiser Details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Neighborhood Clamp</a:t>
                </a:r>
              </a:p>
              <a:p>
                <a:pPr lvl="1"/>
                <a:r>
                  <a:rPr lang="en-US" dirty="0"/>
                  <a:t>Depth testing </a:t>
                </a:r>
                <a:r>
                  <a:rPr lang="en-US" dirty="0" smtClean="0"/>
                  <a:t>don’t </a:t>
                </a:r>
                <a:r>
                  <a:rPr lang="en-US" dirty="0"/>
                  <a:t>work </a:t>
                </a:r>
                <a:r>
                  <a:rPr lang="en-US" dirty="0" smtClean="0"/>
                  <a:t>for </a:t>
                </a:r>
                <a:r>
                  <a:rPr lang="en-US" dirty="0"/>
                  <a:t>moving </a:t>
                </a:r>
                <a:r>
                  <a:rPr lang="en-US" dirty="0" smtClean="0"/>
                  <a:t>objects casting </a:t>
                </a:r>
                <a:r>
                  <a:rPr lang="en-US" dirty="0"/>
                  <a:t>occlusion over </a:t>
                </a:r>
                <a:r>
                  <a:rPr lang="en-US" dirty="0" smtClean="0"/>
                  <a:t>static ones</a:t>
                </a:r>
                <a:endParaRPr lang="en-US" dirty="0"/>
              </a:p>
              <a:p>
                <a:pPr lvl="2"/>
                <a:r>
                  <a:rPr lang="en-US" dirty="0"/>
                  <a:t>Not a disocclusion case, but still creates ghosting trails</a:t>
                </a:r>
              </a:p>
              <a:p>
                <a:pPr lvl="2"/>
                <a:r>
                  <a:rPr lang="en-US" dirty="0"/>
                  <a:t>Neighborhood clamp mitigates the problem</a:t>
                </a:r>
              </a:p>
              <a:p>
                <a:pPr lvl="1"/>
                <a:r>
                  <a:rPr lang="en-US" dirty="0"/>
                  <a:t>Noisy neighborhood leads to ghosting even when using the neighborhood clamp [Jimenez2016]</a:t>
                </a:r>
              </a:p>
              <a:p>
                <a:pPr lvl="1"/>
                <a:r>
                  <a:rPr lang="en-US" dirty="0"/>
                  <a:t>Apply a low pass on the neighborhood</a:t>
                </a:r>
              </a:p>
              <a:p>
                <a:pPr lvl="2"/>
                <a:r>
                  <a:rPr lang="en-US" dirty="0"/>
                  <a:t>Fetch 4 diagonal corners with bilinear [Jimenez2016]</a:t>
                </a:r>
              </a:p>
              <a:p>
                <a:pPr lvl="2"/>
                <a:r>
                  <a:rPr lang="en-US" dirty="0"/>
                  <a:t>Neighborhood incorporates additional directions and reduces variance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closer to final result (less ghosting)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Physically Based Shading in Theory and Practice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2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1B1C2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11778</TotalTime>
  <Words>8852</Words>
  <Application>Microsoft Office PowerPoint</Application>
  <PresentationFormat>Widescreen</PresentationFormat>
  <Paragraphs>1776</Paragraphs>
  <Slides>165</Slides>
  <Notes>104</Notes>
  <HiddenSlides>88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4" baseType="lpstr">
      <vt:lpstr>Times New Roman</vt:lpstr>
      <vt:lpstr>Arial</vt:lpstr>
      <vt:lpstr>Cambria Math</vt:lpstr>
      <vt:lpstr>Calibri Light</vt:lpstr>
      <vt:lpstr>Source Code Pro Light</vt:lpstr>
      <vt:lpstr>Consolas</vt:lpstr>
      <vt:lpstr>Calibri</vt:lpstr>
      <vt:lpstr>Courier New</vt:lpstr>
      <vt:lpstr>Office Theme</vt:lpstr>
      <vt:lpstr>Practical Realtime Strategies for Accurate Indirect Occlusion</vt:lpstr>
      <vt:lpstr>Authors</vt:lpstr>
      <vt:lpstr>Notice for Offline Reading</vt:lpstr>
      <vt:lpstr>More Details Online!</vt:lpstr>
      <vt:lpstr>Yet Another SSAO?</vt:lpstr>
      <vt:lpstr>Motivation</vt:lpstr>
      <vt:lpstr>Motivation</vt:lpstr>
      <vt:lpstr>Motivation</vt:lpstr>
      <vt:lpstr>Methodology</vt:lpstr>
      <vt:lpstr>Methodology</vt:lpstr>
      <vt:lpstr>Methodology</vt:lpstr>
      <vt:lpstr>Goals</vt:lpstr>
      <vt:lpstr>Overview</vt:lpstr>
      <vt:lpstr>GTAO Ground Truth-based Ambient Occlusion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Towards Monte Carlo Ground Truth</vt:lpstr>
      <vt:lpstr>Towards Monte Carlo Ground Truth</vt:lpstr>
      <vt:lpstr>Towards Monte Carlo Ground Truth</vt:lpstr>
      <vt:lpstr>Towards Monte Carlo Ground Truth</vt:lpstr>
      <vt:lpstr>What Is Ambient Occlusion?</vt:lpstr>
      <vt:lpstr>What Is Ambient Occlusion?</vt:lpstr>
      <vt:lpstr>What Is Ambient Occlusion?</vt:lpstr>
      <vt:lpstr>What Is Ambient Occlusion?</vt:lpstr>
      <vt:lpstr>How We Use Ambient Occlusion</vt:lpstr>
      <vt:lpstr>Problem Statement</vt:lpstr>
      <vt:lpstr>Problem Statement</vt:lpstr>
      <vt:lpstr>Input Data</vt:lpstr>
      <vt:lpstr>Which Normals?</vt:lpstr>
      <vt:lpstr>Double Integral</vt:lpstr>
      <vt:lpstr>Horizon-Based Ambient Occlusion [Bavoil2008]</vt:lpstr>
      <vt:lpstr>Horizon-Based Ambient Occlusion [Bavoil2008]</vt:lpstr>
      <vt:lpstr>Horizon-Based Ambient Occlusion [Bavoil2008]</vt:lpstr>
      <vt:lpstr>Horizon-Based Ambient Occlusion [Bavoil2008]</vt:lpstr>
      <vt:lpstr>Searching for Horizons</vt:lpstr>
      <vt:lpstr>Searching for Horizons</vt:lpstr>
      <vt:lpstr>Searching for Horizons</vt:lpstr>
      <vt:lpstr>Searching for Horizons</vt:lpstr>
      <vt:lpstr>Searching for Horizons</vt:lpstr>
      <vt:lpstr>Searching for Horizons</vt:lpstr>
      <vt:lpstr>Method</vt:lpstr>
      <vt:lpstr>Method</vt:lpstr>
      <vt:lpstr>Method</vt:lpstr>
      <vt:lpstr>NVIDIA’s HBAO Implementation</vt:lpstr>
      <vt:lpstr>Integration Domain</vt:lpstr>
      <vt:lpstr>Uniform Weighting</vt:lpstr>
      <vt:lpstr>PowerPoint Presentation</vt:lpstr>
      <vt:lpstr>Cosine Weighting</vt:lpstr>
      <vt:lpstr>Cosine Weighting Normal Projection</vt:lpstr>
      <vt:lpstr>Cosine Weighting LUT vs Analytical</vt:lpstr>
      <vt:lpstr>Possible Pitfall</vt:lpstr>
      <vt:lpstr>PowerPoint Presentation</vt:lpstr>
      <vt:lpstr>Multiple Bounces</vt:lpstr>
      <vt:lpstr>Relaxing the Assumptions</vt:lpstr>
      <vt:lpstr>Multiple Bounces</vt:lpstr>
      <vt:lpstr>Fitting for a Fixed Albedo</vt:lpstr>
      <vt:lpstr>Fitting Over Varying Albedo </vt:lpstr>
      <vt:lpstr>Generalizing to Other Scenes</vt:lpstr>
      <vt:lpstr>PowerPoint Presentation</vt:lpstr>
      <vt:lpstr>Final Fit Over All Data</vt:lpstr>
      <vt:lpstr>Finding a Symbolic Expression</vt:lpstr>
      <vt:lpstr>Recap</vt:lpstr>
      <vt:lpstr>Recap</vt:lpstr>
      <vt:lpstr>Recap</vt:lpstr>
      <vt:lpstr>Shader Code</vt:lpstr>
      <vt:lpstr>Finding a Symbolic Expression</vt:lpstr>
      <vt:lpstr>PowerPoint Presentation</vt:lpstr>
      <vt:lpstr>PowerPoint Presentation</vt:lpstr>
      <vt:lpstr>PowerPoint Presentation</vt:lpstr>
      <vt:lpstr>PowerPoint Presentation</vt:lpstr>
      <vt:lpstr>Bent Normal</vt:lpstr>
      <vt:lpstr>Achieving the Performance Target</vt:lpstr>
      <vt:lpstr>Achieving the Performance Target</vt:lpstr>
      <vt:lpstr>Achieving the Performance Target</vt:lpstr>
      <vt:lpstr>Achieving the Performance Target</vt:lpstr>
      <vt:lpstr>Achieving the Performance Target</vt:lpstr>
      <vt:lpstr>Noise Distribution</vt:lpstr>
      <vt:lpstr>Noise Distribution</vt:lpstr>
      <vt:lpstr>Noise Distribution</vt:lpstr>
      <vt:lpstr>Noise Distribution</vt:lpstr>
      <vt:lpstr>Spatial Denoiser Details</vt:lpstr>
      <vt:lpstr>Spatial Denoiser Details</vt:lpstr>
      <vt:lpstr>Spatial Denoiser Details</vt:lpstr>
      <vt:lpstr>Temporal Denoiser Details</vt:lpstr>
      <vt:lpstr>Temporal Denoiser Details</vt:lpstr>
      <vt:lpstr>Temporal Denoiser Details</vt:lpstr>
      <vt:lpstr>Temporal Denoiser Details</vt:lpstr>
      <vt:lpstr>Temporal Denoiser Details</vt:lpstr>
      <vt:lpstr>Temporal Denoiser Details</vt:lpstr>
      <vt:lpstr>Minimizing Artifacts</vt:lpstr>
      <vt:lpstr>Thickness Heuristic</vt:lpstr>
      <vt:lpstr>Thickness Heuristic</vt:lpstr>
      <vt:lpstr>Thickness Heuristic</vt:lpstr>
      <vt:lpstr>Thickness Heuristic</vt:lpstr>
      <vt:lpstr>Thickness Heuristic</vt:lpstr>
      <vt:lpstr>Thickness Heuristic</vt:lpstr>
      <vt:lpstr>Thickness Heuristic</vt:lpstr>
      <vt:lpstr>Final Remarks</vt:lpstr>
      <vt:lpstr>GTSO Ground Truth-based Specular Occlusion</vt:lpstr>
      <vt:lpstr>PowerPoint Presentation</vt:lpstr>
      <vt:lpstr>PowerPoint Presentation</vt:lpstr>
      <vt:lpstr>Introduction</vt:lpstr>
      <vt:lpstr>Introduction</vt:lpstr>
      <vt:lpstr>Split Sum Term Normalization</vt:lpstr>
      <vt:lpstr>PowerPoint Presentation</vt:lpstr>
      <vt:lpstr>PowerPoint Presentation</vt:lpstr>
      <vt:lpstr>PowerPoint Presentation</vt:lpstr>
      <vt:lpstr>PowerPoint Presentation</vt:lpstr>
      <vt:lpstr>First V_s Attempt</vt:lpstr>
      <vt:lpstr>Method</vt:lpstr>
      <vt:lpstr>Method</vt:lpstr>
      <vt:lpstr>Method</vt:lpstr>
      <vt:lpstr>Method</vt:lpstr>
      <vt:lpstr>Input</vt:lpstr>
      <vt:lpstr>Calculating  Aperture from Ambient Occlusion</vt:lpstr>
      <vt:lpstr>Calculating  Aperture from Ambient Occlusion</vt:lpstr>
      <vt:lpstr>Calculating Aperture from Gloss</vt:lpstr>
      <vt:lpstr>Calculating Aperture from Gloss</vt:lpstr>
      <vt:lpstr>Working with Final Image Pixels</vt:lpstr>
      <vt:lpstr>Calculating Aperture From Gloss</vt:lpstr>
      <vt:lpstr>Calculating Aperture From Gloss</vt:lpstr>
      <vt:lpstr>Intersection Calculation</vt:lpstr>
      <vt:lpstr>Intersection Calculation</vt:lpstr>
      <vt:lpstr>Final Specular Visibility Calculation</vt:lpstr>
      <vt:lpstr>PowerPoint Presentation</vt:lpstr>
      <vt:lpstr>PowerPoint Presentation</vt:lpstr>
      <vt:lpstr>Second V_s Attempt</vt:lpstr>
      <vt:lpstr>Intersection with Accurate Reflection Lobes</vt:lpstr>
      <vt:lpstr>Intersection with Accurate Reflection Lobes</vt:lpstr>
      <vt:lpstr>PowerPoint Presentation</vt:lpstr>
      <vt:lpstr>PowerPoint Presentation</vt:lpstr>
      <vt:lpstr>PowerPoint Presentation</vt:lpstr>
      <vt:lpstr>Ground Truth Specular Occlusion</vt:lpstr>
      <vt:lpstr>Ground Truth Specular Occlusion</vt:lpstr>
      <vt:lpstr>Ground Truth Specular Occlusion</vt:lpstr>
      <vt:lpstr>Ground Truth Specular Occlusion</vt:lpstr>
      <vt:lpstr>Ground Truth Specular Occlusion</vt:lpstr>
      <vt:lpstr>Ground Truth Specular Occlusion</vt:lpstr>
      <vt:lpstr>Ground Truth Specular Occlusion</vt:lpstr>
      <vt:lpstr>Ground Truth Specular Occlusion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Q&amp;A - Acknowledgements</vt:lpstr>
      <vt:lpstr>References &amp; Relevant Work</vt:lpstr>
      <vt:lpstr>References &amp; Relevant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Realtime Strategies for Accurate Indirect Occlusion</dc:title>
  <dc:creator>Jorge Jimenez</dc:creator>
  <cp:lastModifiedBy>Jorge Jimenez</cp:lastModifiedBy>
  <cp:revision>868</cp:revision>
  <dcterms:created xsi:type="dcterms:W3CDTF">2016-06-24T18:47:46Z</dcterms:created>
  <dcterms:modified xsi:type="dcterms:W3CDTF">2016-08-14T00:14:19Z</dcterms:modified>
</cp:coreProperties>
</file>